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63" r:id="rId2"/>
  </p:sldMasterIdLst>
  <p:notesMasterIdLst>
    <p:notesMasterId r:id="rId21"/>
  </p:notesMasterIdLst>
  <p:sldIdLst>
    <p:sldId id="286" r:id="rId3"/>
    <p:sldId id="287" r:id="rId4"/>
    <p:sldId id="261" r:id="rId5"/>
    <p:sldId id="282" r:id="rId6"/>
    <p:sldId id="262" r:id="rId7"/>
    <p:sldId id="265" r:id="rId8"/>
    <p:sldId id="264" r:id="rId9"/>
    <p:sldId id="266" r:id="rId10"/>
    <p:sldId id="267" r:id="rId11"/>
    <p:sldId id="268" r:id="rId12"/>
    <p:sldId id="280" r:id="rId13"/>
    <p:sldId id="275" r:id="rId14"/>
    <p:sldId id="288" r:id="rId15"/>
    <p:sldId id="289" r:id="rId16"/>
    <p:sldId id="290" r:id="rId17"/>
    <p:sldId id="291" r:id="rId18"/>
    <p:sldId id="292" r:id="rId19"/>
    <p:sldId id="270" r:id="rId20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8" autoAdjust="0"/>
    <p:restoredTop sz="95874" autoAdjust="0"/>
  </p:normalViewPr>
  <p:slideViewPr>
    <p:cSldViewPr>
      <p:cViewPr varScale="1">
        <p:scale>
          <a:sx n="100" d="100"/>
          <a:sy n="100" d="100"/>
        </p:scale>
        <p:origin x="978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362DE3D-B371-965E-785F-650C28C03A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54181B5-57DF-CF2B-9138-669C53FF6FA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6F8178EB-22C2-4AC7-AA9A-409F032EBB5D}" type="datetimeFigureOut">
              <a:rPr lang="zh-CN" altLang="en-US"/>
              <a:pPr>
                <a:defRPr/>
              </a:pPr>
              <a:t>2022/10/11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3FE2CCBA-25CA-4A3A-5108-E4E009B5F2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6D7F0561-19FD-3247-7B32-CF99F552BD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AC3837-F0F7-3F4C-B5E1-6CA0CED0A42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33F66A-3A52-3FE8-0651-A9D0587760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9E5AD4D3-5158-4B2E-9225-7B01C16D5A9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8153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54734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80597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53666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966750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CDF2C4-759C-ACD3-7C9A-35A59FED8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47925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5408EFD-068D-4623-B4E4-DF87681124A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56176" y="6183086"/>
            <a:ext cx="2133600" cy="4156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 sz="1600" b="0">
                <a:solidFill>
                  <a:srgbClr val="006699"/>
                </a:solidFill>
                <a:latin typeface="+mn-ea"/>
                <a:ea typeface="+mn-ea"/>
                <a:cs typeface="+mn-cs"/>
              </a:defRPr>
            </a:lvl1pPr>
          </a:lstStyle>
          <a:p>
            <a:pPr>
              <a:defRPr/>
            </a:pPr>
            <a:fld id="{8AC190E8-36CC-4458-80FA-D218E44B1474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7874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8D7BB16A-6D53-4AF8-93E9-04BE01D1011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56176" y="6183086"/>
            <a:ext cx="2133600" cy="4156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 sz="1600" b="0">
                <a:solidFill>
                  <a:srgbClr val="006699"/>
                </a:solidFill>
                <a:latin typeface="+mn-ea"/>
                <a:ea typeface="+mn-ea"/>
                <a:cs typeface="+mn-cs"/>
              </a:defRPr>
            </a:lvl1pPr>
          </a:lstStyle>
          <a:p>
            <a:pPr>
              <a:defRPr/>
            </a:pPr>
            <a:fld id="{8AC190E8-36CC-4458-80FA-D218E44B1474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02086E9-54CC-4796-B215-862137150F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09600"/>
            <a:ext cx="7848600" cy="1139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60F60E9-865B-4D4B-A7C1-546F1484A8EF}"/>
              </a:ext>
            </a:extLst>
          </p:cNvPr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609600" y="1676400"/>
            <a:ext cx="7848600" cy="44545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03765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03EC0CB8-39A9-4377-B71A-E7F255A3DB0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56176" y="6183086"/>
            <a:ext cx="2133600" cy="4156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 sz="1600" b="0">
                <a:solidFill>
                  <a:srgbClr val="006699"/>
                </a:solidFill>
                <a:latin typeface="+mn-ea"/>
                <a:ea typeface="+mn-ea"/>
                <a:cs typeface="+mn-cs"/>
              </a:defRPr>
            </a:lvl1pPr>
          </a:lstStyle>
          <a:p>
            <a:pPr>
              <a:defRPr/>
            </a:pPr>
            <a:fld id="{8AC190E8-36CC-4458-80FA-D218E44B1474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3059395-9E10-4CFD-AAFB-477219E70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848600" cy="11398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0E0702A-F2B2-4909-ACD2-299B92D09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76400"/>
            <a:ext cx="7848600" cy="445452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09552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664BF7E-A7E4-6401-5193-2791405095DE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164388" y="36513"/>
            <a:ext cx="492125" cy="56991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8693E98-B35E-2ADF-9DC8-7D83CE4D08A0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751763" y="34925"/>
            <a:ext cx="1368425" cy="56991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sp>
        <p:nvSpPr>
          <p:cNvPr id="4" name="标题占位符 1">
            <a:extLst>
              <a:ext uri="{FF2B5EF4-FFF2-40B4-BE49-F238E27FC236}">
                <a16:creationId xmlns:a16="http://schemas.microsoft.com/office/drawing/2014/main" id="{22F29460-7574-08FA-74EC-6CB617E062CC}"/>
              </a:ext>
            </a:extLst>
          </p:cNvPr>
          <p:cNvSpPr txBox="1">
            <a:spLocks/>
          </p:cNvSpPr>
          <p:nvPr userDrawn="1"/>
        </p:nvSpPr>
        <p:spPr>
          <a:xfrm>
            <a:off x="592138" y="25400"/>
            <a:ext cx="4699942" cy="581025"/>
          </a:xfrm>
          <a:prstGeom prst="rect">
            <a:avLst/>
          </a:prstGeom>
        </p:spPr>
        <p:txBody>
          <a:bodyPr lIns="121889" tIns="60944" rIns="121889" bIns="60944" anchor="ctr"/>
          <a:lstStyle>
            <a:lvl1pPr algn="l" defTabSz="1219170" rtl="0" eaLnBrk="1" latinLnBrk="0" hangingPunct="1">
              <a:spcBef>
                <a:spcPct val="0"/>
              </a:spcBef>
              <a:buNone/>
              <a:defRPr sz="2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dirty="0"/>
              <a:t>2.3 </a:t>
            </a:r>
            <a:r>
              <a:rPr kumimoji="0" lang="zh-CN" altLang="en-US" sz="2800" b="0" dirty="0"/>
              <a:t>逆矩阵</a:t>
            </a:r>
            <a:endParaRPr lang="zh-CN" altLang="en-US" sz="2800" b="0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" name="Group 7">
            <a:extLst>
              <a:ext uri="{FF2B5EF4-FFF2-40B4-BE49-F238E27FC236}">
                <a16:creationId xmlns:a16="http://schemas.microsoft.com/office/drawing/2014/main" id="{642AF9D2-A57A-F68E-F5D4-140D5097F28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2550" y="161925"/>
            <a:ext cx="520700" cy="274638"/>
            <a:chOff x="0" y="0"/>
            <a:chExt cx="1041399" cy="549275"/>
          </a:xfrm>
        </p:grpSpPr>
        <p:sp>
          <p:nvSpPr>
            <p:cNvPr id="1031" name="Freeform 16">
              <a:extLst>
                <a:ext uri="{FF2B5EF4-FFF2-40B4-BE49-F238E27FC236}">
                  <a16:creationId xmlns:a16="http://schemas.microsoft.com/office/drawing/2014/main" id="{60234C38-685B-6946-2F4E-480BB2661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3620 w 400"/>
                <a:gd name="T1" fmla="*/ 83114 h 608"/>
                <a:gd name="T2" fmla="*/ 86868 w 400"/>
                <a:gd name="T3" fmla="*/ 0 h 608"/>
                <a:gd name="T4" fmla="*/ 361950 w 400"/>
                <a:gd name="T5" fmla="*/ 274638 h 608"/>
                <a:gd name="T6" fmla="*/ 86868 w 400"/>
                <a:gd name="T7" fmla="*/ 549275 h 608"/>
                <a:gd name="T8" fmla="*/ 0 w 400"/>
                <a:gd name="T9" fmla="*/ 462547 h 608"/>
                <a:gd name="T10" fmla="*/ 191834 w 400"/>
                <a:gd name="T11" fmla="*/ 271024 h 608"/>
                <a:gd name="T12" fmla="*/ 3620 w 400"/>
                <a:gd name="T13" fmla="*/ 83114 h 6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2" name="Freeform 17">
              <a:extLst>
                <a:ext uri="{FF2B5EF4-FFF2-40B4-BE49-F238E27FC236}">
                  <a16:creationId xmlns:a16="http://schemas.microsoft.com/office/drawing/2014/main" id="{489925D2-1B65-F532-3CFA-7B28A0FB5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3613 w 399"/>
                <a:gd name="T1" fmla="*/ 83114 h 608"/>
                <a:gd name="T2" fmla="*/ 86704 w 399"/>
                <a:gd name="T3" fmla="*/ 0 h 608"/>
                <a:gd name="T4" fmla="*/ 360362 w 399"/>
                <a:gd name="T5" fmla="*/ 274638 h 608"/>
                <a:gd name="T6" fmla="*/ 86704 w 399"/>
                <a:gd name="T7" fmla="*/ 549275 h 608"/>
                <a:gd name="T8" fmla="*/ 0 w 399"/>
                <a:gd name="T9" fmla="*/ 462547 h 608"/>
                <a:gd name="T10" fmla="*/ 191471 w 399"/>
                <a:gd name="T11" fmla="*/ 271024 h 608"/>
                <a:gd name="T12" fmla="*/ 3613 w 399"/>
                <a:gd name="T13" fmla="*/ 83114 h 6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3" name="Freeform 18">
              <a:extLst>
                <a:ext uri="{FF2B5EF4-FFF2-40B4-BE49-F238E27FC236}">
                  <a16:creationId xmlns:a16="http://schemas.microsoft.com/office/drawing/2014/main" id="{4185C3F2-1C33-C0A3-ECAE-E45A7497E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3613 w 399"/>
                <a:gd name="T1" fmla="*/ 83114 h 608"/>
                <a:gd name="T2" fmla="*/ 85800 w 399"/>
                <a:gd name="T3" fmla="*/ 0 h 608"/>
                <a:gd name="T4" fmla="*/ 360362 w 399"/>
                <a:gd name="T5" fmla="*/ 274638 h 608"/>
                <a:gd name="T6" fmla="*/ 85800 w 399"/>
                <a:gd name="T7" fmla="*/ 549275 h 608"/>
                <a:gd name="T8" fmla="*/ 0 w 399"/>
                <a:gd name="T9" fmla="*/ 462547 h 608"/>
                <a:gd name="T10" fmla="*/ 191471 w 399"/>
                <a:gd name="T11" fmla="*/ 271024 h 608"/>
                <a:gd name="T12" fmla="*/ 3613 w 399"/>
                <a:gd name="T13" fmla="*/ 83114 h 6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5D6E9CD-AB75-9267-1D6E-68ED2954A46A}"/>
              </a:ext>
            </a:extLst>
          </p:cNvPr>
          <p:cNvCxnSpPr/>
          <p:nvPr userDrawn="1"/>
        </p:nvCxnSpPr>
        <p:spPr bwMode="auto">
          <a:xfrm>
            <a:off x="0" y="658813"/>
            <a:ext cx="9144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C47C3BF7-2036-2C88-1668-AEB5ED17BB4B}"/>
              </a:ext>
            </a:extLst>
          </p:cNvPr>
          <p:cNvSpPr txBox="1"/>
          <p:nvPr userDrawn="1"/>
        </p:nvSpPr>
        <p:spPr>
          <a:xfrm>
            <a:off x="8474075" y="6338632"/>
            <a:ext cx="6699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2EEF1883-7A0E-4F66-9932-E581691AD397}" type="slidenum">
              <a:rPr lang="zh-CN" altLang="en-US" sz="1200" b="1" smtClean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 algn="ctr"/>
              <a:t>‹#›</a:t>
            </a:fld>
            <a:r>
              <a:rPr lang="en-US" altLang="zh-CN" sz="1200" b="1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/18</a:t>
            </a:r>
            <a:r>
              <a:rPr lang="zh-CN" altLang="en-US" sz="2800" b="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dirty="0">
              <a:solidFill>
                <a:schemeClr val="accent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09600"/>
            <a:ext cx="7848600" cy="1139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76400"/>
            <a:ext cx="7848600" cy="44545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</p:txBody>
      </p:sp>
      <p:sp>
        <p:nvSpPr>
          <p:cNvPr id="4101" name="Freeform 7"/>
          <p:cNvSpPr/>
          <p:nvPr/>
        </p:nvSpPr>
        <p:spPr bwMode="auto">
          <a:xfrm>
            <a:off x="533400" y="533400"/>
            <a:ext cx="80010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round/>
          </a:ln>
        </p:spPr>
        <p:txBody>
          <a:bodyPr/>
          <a:lstStyle>
            <a:lvl1pPr eaLnBrk="0" hangingPunct="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zh-CN">
              <a:ea typeface="楷体_GB2312" pitchFamily="49" charset="-122"/>
              <a:cs typeface="+mn-cs"/>
            </a:endParaRPr>
          </a:p>
        </p:txBody>
      </p:sp>
      <p:sp>
        <p:nvSpPr>
          <p:cNvPr id="3078" name="Line 8"/>
          <p:cNvSpPr>
            <a:spLocks noChangeShapeType="1"/>
          </p:cNvSpPr>
          <p:nvPr/>
        </p:nvSpPr>
        <p:spPr bwMode="auto">
          <a:xfrm>
            <a:off x="533400" y="6172200"/>
            <a:ext cx="80010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</a:ln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038C33BC-4584-4D96-BD9E-86B4B900919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56176" y="6183086"/>
            <a:ext cx="2133600" cy="4156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 sz="1600" b="0">
                <a:solidFill>
                  <a:srgbClr val="006699"/>
                </a:solidFill>
                <a:latin typeface="+mn-ea"/>
                <a:ea typeface="+mn-ea"/>
                <a:cs typeface="+mn-cs"/>
              </a:defRPr>
            </a:lvl1pPr>
          </a:lstStyle>
          <a:p>
            <a:pPr>
              <a:defRPr/>
            </a:pPr>
            <a:fld id="{8AC190E8-36CC-4458-80FA-D218E44B1474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14B6A3-5DDD-4D36-8744-319CABB9BE02}"/>
              </a:ext>
            </a:extLst>
          </p:cNvPr>
          <p:cNvSpPr txBox="1"/>
          <p:nvPr userDrawn="1"/>
        </p:nvSpPr>
        <p:spPr>
          <a:xfrm>
            <a:off x="8123270" y="6258798"/>
            <a:ext cx="9361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/>
                </a:solidFill>
                <a:latin typeface="+mn-ea"/>
                <a:ea typeface="+mn-ea"/>
              </a:rPr>
              <a:t>/16</a:t>
            </a:r>
            <a:endParaRPr lang="zh-CN" altLang="en-US" sz="160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1918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>
          <a:solidFill>
            <a:srgbClr val="002673"/>
          </a:solidFill>
          <a:latin typeface="+mn-lt"/>
          <a:ea typeface="+mn-ea"/>
          <a:cs typeface="+mn-cs"/>
        </a:defRPr>
      </a:lvl1pPr>
      <a:lvl2pPr marL="669925" indent="-3257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q"/>
        <a:defRPr sz="2400">
          <a:solidFill>
            <a:srgbClr val="002673"/>
          </a:solidFill>
          <a:latin typeface="+mn-lt"/>
          <a:ea typeface="+mn-ea"/>
          <a:cs typeface="+mn-cs"/>
        </a:defRPr>
      </a:lvl2pPr>
      <a:lvl3pPr marL="1022350" indent="-3511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>
          <a:solidFill>
            <a:srgbClr val="002673"/>
          </a:solidFill>
          <a:latin typeface="+mn-lt"/>
          <a:ea typeface="+mn-ea"/>
          <a:cs typeface="+mn-cs"/>
        </a:defRPr>
      </a:lvl3pPr>
      <a:lvl4pPr marL="1339850" indent="-31623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q"/>
        <a:defRPr sz="2400">
          <a:solidFill>
            <a:srgbClr val="002673"/>
          </a:solidFill>
          <a:latin typeface="+mn-lt"/>
          <a:ea typeface="+mn-ea"/>
          <a:cs typeface="+mn-cs"/>
        </a:defRPr>
      </a:lvl4pPr>
      <a:lvl5pPr marL="16814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§"/>
        <a:defRPr sz="2400">
          <a:solidFill>
            <a:srgbClr val="002673"/>
          </a:solidFill>
          <a:latin typeface="+mn-lt"/>
          <a:ea typeface="+mn-ea"/>
          <a:cs typeface="+mn-cs"/>
        </a:defRPr>
      </a:lvl5pPr>
      <a:lvl6pPr marL="21386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§"/>
        <a:defRPr sz="2400">
          <a:solidFill>
            <a:srgbClr val="002673"/>
          </a:solidFill>
          <a:latin typeface="+mn-lt"/>
          <a:ea typeface="+mn-ea"/>
          <a:cs typeface="+mn-cs"/>
        </a:defRPr>
      </a:lvl6pPr>
      <a:lvl7pPr marL="25958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§"/>
        <a:defRPr sz="2400">
          <a:solidFill>
            <a:srgbClr val="002673"/>
          </a:solidFill>
          <a:latin typeface="+mn-lt"/>
          <a:ea typeface="+mn-ea"/>
          <a:cs typeface="+mn-cs"/>
        </a:defRPr>
      </a:lvl7pPr>
      <a:lvl8pPr marL="30530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§"/>
        <a:defRPr sz="2400">
          <a:solidFill>
            <a:srgbClr val="002673"/>
          </a:solidFill>
          <a:latin typeface="+mn-lt"/>
          <a:ea typeface="+mn-ea"/>
          <a:cs typeface="+mn-cs"/>
        </a:defRPr>
      </a:lvl8pPr>
      <a:lvl9pPr marL="35102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§"/>
        <a:defRPr sz="2400">
          <a:solidFill>
            <a:srgbClr val="002673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4.wmf"/><Relationship Id="rId7" Type="http://schemas.openxmlformats.org/officeDocument/2006/relationships/oleObject" Target="../embeddings/oleObject11.bin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0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3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image" Target="../media/image19.wmf"/><Relationship Id="rId7" Type="http://schemas.openxmlformats.org/officeDocument/2006/relationships/oleObject" Target="../embeddings/oleObject16.bin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0.emf"/><Relationship Id="rId10" Type="http://schemas.openxmlformats.org/officeDocument/2006/relationships/image" Target="../media/image22.emf"/><Relationship Id="rId4" Type="http://schemas.openxmlformats.org/officeDocument/2006/relationships/oleObject" Target="../embeddings/oleObject15.bin"/><Relationship Id="rId9" Type="http://schemas.openxmlformats.org/officeDocument/2006/relationships/oleObject" Target="../embeddings/oleObject17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9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6.emf"/><Relationship Id="rId4" Type="http://schemas.openxmlformats.org/officeDocument/2006/relationships/oleObject" Target="../embeddings/oleObject21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13" Type="http://schemas.openxmlformats.org/officeDocument/2006/relationships/oleObject" Target="../embeddings/oleObject27.bin"/><Relationship Id="rId3" Type="http://schemas.openxmlformats.org/officeDocument/2006/relationships/image" Target="../media/image27.wmf"/><Relationship Id="rId7" Type="http://schemas.openxmlformats.org/officeDocument/2006/relationships/image" Target="../media/image29.wmf"/><Relationship Id="rId12" Type="http://schemas.openxmlformats.org/officeDocument/2006/relationships/image" Target="../media/image31.wmf"/><Relationship Id="rId2" Type="http://schemas.openxmlformats.org/officeDocument/2006/relationships/oleObject" Target="../embeddings/oleObject22.bin"/><Relationship Id="rId16" Type="http://schemas.openxmlformats.org/officeDocument/2006/relationships/image" Target="../media/image33.emf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24.bin"/><Relationship Id="rId11" Type="http://schemas.openxmlformats.org/officeDocument/2006/relationships/oleObject" Target="../embeddings/oleObject26.bin"/><Relationship Id="rId5" Type="http://schemas.openxmlformats.org/officeDocument/2006/relationships/image" Target="../media/image28.wmf"/><Relationship Id="rId15" Type="http://schemas.openxmlformats.org/officeDocument/2006/relationships/oleObject" Target="../embeddings/oleObject28.bin"/><Relationship Id="rId10" Type="http://schemas.openxmlformats.org/officeDocument/2006/relationships/image" Target="../media/image7.png"/><Relationship Id="rId4" Type="http://schemas.openxmlformats.org/officeDocument/2006/relationships/oleObject" Target="../embeddings/oleObject23.bin"/><Relationship Id="rId9" Type="http://schemas.openxmlformats.org/officeDocument/2006/relationships/image" Target="../media/image30.emf"/><Relationship Id="rId14" Type="http://schemas.openxmlformats.org/officeDocument/2006/relationships/image" Target="../media/image32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11.wmf"/><Relationship Id="rId7" Type="http://schemas.openxmlformats.org/officeDocument/2006/relationships/oleObject" Target="../embeddings/oleObject8.bin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4" name="Text Box 12">
            <a:extLst>
              <a:ext uri="{FF2B5EF4-FFF2-40B4-BE49-F238E27FC236}">
                <a16:creationId xmlns:a16="http://schemas.microsoft.com/office/drawing/2014/main" id="{9B0F2E1C-8D0B-B274-4DE2-F52AD96CAE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07245"/>
            <a:ext cx="896461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40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第三节</a:t>
            </a:r>
            <a:r>
              <a:rPr lang="zh-CN" altLang="en-US" sz="40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   </a:t>
            </a:r>
            <a:r>
              <a:rPr lang="zh-CN" altLang="en-US" sz="40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逆矩阵</a:t>
            </a:r>
            <a:endParaRPr lang="zh-CN" altLang="en-US" sz="4000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F0D9D6B-7FF2-7402-82DC-BE8EC6C539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172"/>
          <a:stretch/>
        </p:blipFill>
        <p:spPr>
          <a:xfrm>
            <a:off x="1635864" y="3449535"/>
            <a:ext cx="5872272" cy="2322785"/>
          </a:xfrm>
          <a:prstGeom prst="rect">
            <a:avLst/>
          </a:prstGeom>
        </p:spPr>
      </p:pic>
    </p:spTree>
  </p:cSld>
  <p:clrMapOvr>
    <a:masterClrMapping/>
  </p:clrMapOvr>
  <p:transition>
    <p:cover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6" name="Text Box 10">
            <a:extLst>
              <a:ext uri="{FF2B5EF4-FFF2-40B4-BE49-F238E27FC236}">
                <a16:creationId xmlns:a16="http://schemas.microsoft.com/office/drawing/2014/main" id="{191EED05-B35F-6643-2331-C81F929BC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663" y="1752600"/>
            <a:ext cx="36766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 </a:t>
            </a:r>
            <a:r>
              <a:rPr lang="en-US" altLang="zh-CN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11</a:t>
            </a:r>
            <a:r>
              <a:rPr lang="en-US" altLang="zh-CN" dirty="0"/>
              <a:t>   </a:t>
            </a:r>
            <a:r>
              <a:rPr lang="zh-CN" altLang="en-US" dirty="0"/>
              <a:t>求二阶矩阵</a:t>
            </a:r>
          </a:p>
        </p:txBody>
      </p:sp>
      <p:sp>
        <p:nvSpPr>
          <p:cNvPr id="14348" name="Text Box 12">
            <a:extLst>
              <a:ext uri="{FF2B5EF4-FFF2-40B4-BE49-F238E27FC236}">
                <a16:creationId xmlns:a16="http://schemas.microsoft.com/office/drawing/2014/main" id="{7AF1FA88-A12F-09B0-5D76-5A4FF0F522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24" y="1817688"/>
            <a:ext cx="3065463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的逆矩阵 （</a:t>
            </a:r>
            <a:r>
              <a:rPr lang="en-US" altLang="zh-CN" dirty="0"/>
              <a:t>P41</a:t>
            </a:r>
            <a:r>
              <a:rPr lang="zh-CN" altLang="en-US" dirty="0"/>
              <a:t>）</a:t>
            </a:r>
            <a:r>
              <a:rPr lang="en-US" altLang="zh-CN" dirty="0"/>
              <a:t>.</a:t>
            </a:r>
          </a:p>
        </p:txBody>
      </p:sp>
      <p:sp>
        <p:nvSpPr>
          <p:cNvPr id="14372" name="Rectangle 36">
            <a:extLst>
              <a:ext uri="{FF2B5EF4-FFF2-40B4-BE49-F238E27FC236}">
                <a16:creationId xmlns:a16="http://schemas.microsoft.com/office/drawing/2014/main" id="{966203C8-3B7F-7A4A-9306-738595CF4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771525"/>
            <a:ext cx="3276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五、举例</a:t>
            </a:r>
            <a:endParaRPr lang="zh-CN" altLang="en-US" sz="320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14373" name="Object 37">
            <a:extLst>
              <a:ext uri="{FF2B5EF4-FFF2-40B4-BE49-F238E27FC236}">
                <a16:creationId xmlns:a16="http://schemas.microsoft.com/office/drawing/2014/main" id="{1273240D-043B-F042-FE81-E8A46BE5BA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51275" y="1600200"/>
          <a:ext cx="1600200" cy="1039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61760" imgH="457200" progId="Equation.3">
                  <p:embed/>
                </p:oleObj>
              </mc:Choice>
              <mc:Fallback>
                <p:oleObj name="Equation" r:id="rId2" imgW="761760" imgH="457200" progId="Equation.3">
                  <p:embed/>
                  <p:pic>
                    <p:nvPicPr>
                      <p:cNvPr id="14373" name="Object 37">
                        <a:extLst>
                          <a:ext uri="{FF2B5EF4-FFF2-40B4-BE49-F238E27FC236}">
                            <a16:creationId xmlns:a16="http://schemas.microsoft.com/office/drawing/2014/main" id="{1273240D-043B-F042-FE81-E8A46BE5BA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1600200"/>
                        <a:ext cx="1600200" cy="1039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75" name="Object 39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046106DE-7C0F-0273-F672-4CF099E02D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7088" y="2565400"/>
          <a:ext cx="576262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4" imgW="4571822" imgH="3428892" progId="PowerPoint.Show.8">
                  <p:embed/>
                </p:oleObj>
              </mc:Choice>
              <mc:Fallback>
                <p:oleObj name="演示文稿" r:id="rId4" imgW="4571822" imgH="3428892" progId="PowerPoint.Show.8">
                  <p:embed/>
                  <p:pic>
                    <p:nvPicPr>
                      <p:cNvPr id="14375" name="Object 39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046106DE-7C0F-0273-F672-4CF099E02D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264" t="24774" r="85434" b="66821"/>
                      <a:stretch>
                        <a:fillRect/>
                      </a:stretch>
                    </p:blipFill>
                    <p:spPr bwMode="auto">
                      <a:xfrm>
                        <a:off x="827088" y="2565400"/>
                        <a:ext cx="576262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376" name="Picture 40">
            <a:extLst>
              <a:ext uri="{FF2B5EF4-FFF2-40B4-BE49-F238E27FC236}">
                <a16:creationId xmlns:a16="http://schemas.microsoft.com/office/drawing/2014/main" id="{01745791-1E8D-A2D8-189D-A24A7012F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2746375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78" name="Picture 42">
            <a:extLst>
              <a:ext uri="{FF2B5EF4-FFF2-40B4-BE49-F238E27FC236}">
                <a16:creationId xmlns:a16="http://schemas.microsoft.com/office/drawing/2014/main" id="{DD0B94F5-D010-4CCF-59D6-A87C0E3AF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3505200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380" name="Object 44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ECA074E6-0D8F-F8E1-C1D8-33AAC0D9EB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7088" y="3357563"/>
          <a:ext cx="2520950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7" imgW="4571822" imgH="3428892" progId="PowerPoint.Show.8">
                  <p:embed/>
                </p:oleObj>
              </mc:Choice>
              <mc:Fallback>
                <p:oleObj name="演示文稿" r:id="rId7" imgW="4571822" imgH="3428892" progId="PowerPoint.Show.8">
                  <p:embed/>
                  <p:pic>
                    <p:nvPicPr>
                      <p:cNvPr id="14380" name="Object 44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ECA074E6-0D8F-F8E1-C1D8-33AAC0D9EB8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766" t="11137" r="58664" b="80458"/>
                      <a:stretch>
                        <a:fillRect/>
                      </a:stretch>
                    </p:blipFill>
                    <p:spPr bwMode="auto">
                      <a:xfrm>
                        <a:off x="827088" y="3357563"/>
                        <a:ext cx="2520950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6" name="Text Box 10">
            <a:extLst>
              <a:ext uri="{FF2B5EF4-FFF2-40B4-BE49-F238E27FC236}">
                <a16:creationId xmlns:a16="http://schemas.microsoft.com/office/drawing/2014/main" id="{BD913459-7583-FDB8-D55C-B358AE3BAE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663" y="688975"/>
            <a:ext cx="7696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 </a:t>
            </a:r>
            <a:r>
              <a:rPr lang="en-US" altLang="zh-CN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12 </a:t>
            </a:r>
            <a:r>
              <a:rPr lang="en-US" altLang="zh-CN" dirty="0"/>
              <a:t>  </a:t>
            </a:r>
            <a:r>
              <a:rPr lang="zh-CN" altLang="en-US" dirty="0"/>
              <a:t>用伴随矩阵法求下列矩阵的逆矩阵：</a:t>
            </a:r>
          </a:p>
        </p:txBody>
      </p:sp>
      <p:graphicFrame>
        <p:nvGraphicFramePr>
          <p:cNvPr id="29709" name="Object 13">
            <a:hlinkClick r:id="" action="ppaction://ole?verb=0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5B33EEE3-B111-5A26-C91A-0131BEBD28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9789957"/>
              </p:ext>
            </p:extLst>
          </p:nvPr>
        </p:nvGraphicFramePr>
        <p:xfrm>
          <a:off x="3063081" y="1268413"/>
          <a:ext cx="2370138" cy="1579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28520" imgH="685800" progId="Equation.DSMT4">
                  <p:embed/>
                </p:oleObj>
              </mc:Choice>
              <mc:Fallback>
                <p:oleObj name="Equation" r:id="rId2" imgW="1028520" imgH="685800" progId="Equation.DSMT4">
                  <p:embed/>
                  <p:pic>
                    <p:nvPicPr>
                      <p:cNvPr id="29709" name="Object 13">
                        <a:hlinkClick r:id="" action="ppaction://ole?verb=0" highlightClick="1"/>
                        <a:hlinkHover r:id="" action="ppaction://macro?name=Macro1" highlightClick="1"/>
                        <a:extLst>
                          <a:ext uri="{FF2B5EF4-FFF2-40B4-BE49-F238E27FC236}">
                            <a16:creationId xmlns:a16="http://schemas.microsoft.com/office/drawing/2014/main" id="{5B33EEE3-B111-5A26-C91A-0131BEBD289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081" y="1268413"/>
                        <a:ext cx="2370138" cy="1579562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39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8C3321BC-2A09-5174-81C8-313275FCBD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0073491"/>
              </p:ext>
            </p:extLst>
          </p:nvPr>
        </p:nvGraphicFramePr>
        <p:xfrm>
          <a:off x="827088" y="2565400"/>
          <a:ext cx="576262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4" imgW="4267407" imgH="3200647" progId="PowerPoint.Show.8">
                  <p:embed/>
                </p:oleObj>
              </mc:Choice>
              <mc:Fallback>
                <p:oleObj name="Presentation" r:id="rId4" imgW="4267407" imgH="3200647" progId="PowerPoint.Show.8">
                  <p:embed/>
                  <p:pic>
                    <p:nvPicPr>
                      <p:cNvPr id="14375" name="Object 39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046106DE-7C0F-0273-F672-4CF099E02D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 l="8264" t="24774" r="85434" b="66821"/>
                      <a:stretch>
                        <a:fillRect/>
                      </a:stretch>
                    </p:blipFill>
                    <p:spPr bwMode="auto">
                      <a:xfrm>
                        <a:off x="827088" y="2565400"/>
                        <a:ext cx="576262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40">
            <a:extLst>
              <a:ext uri="{FF2B5EF4-FFF2-40B4-BE49-F238E27FC236}">
                <a16:creationId xmlns:a16="http://schemas.microsoft.com/office/drawing/2014/main" id="{097BC863-0742-9E7C-025F-5B1443A66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2746375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15" name="Object 11">
            <a:hlinkClick r:id="" action="ppaction://ole?verb=0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430EB7E2-B9D2-49E6-5442-E835646ACF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9769359"/>
              </p:ext>
            </p:extLst>
          </p:nvPr>
        </p:nvGraphicFramePr>
        <p:xfrm>
          <a:off x="1697038" y="1565275"/>
          <a:ext cx="5981700" cy="168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577960" imgH="685800" progId="Equation.DSMT4">
                  <p:embed/>
                </p:oleObj>
              </mc:Choice>
              <mc:Fallback>
                <p:oleObj name="Equation" r:id="rId2" imgW="2577960" imgH="685800" progId="Equation.DSMT4">
                  <p:embed/>
                  <p:pic>
                    <p:nvPicPr>
                      <p:cNvPr id="21515" name="Object 11">
                        <a:hlinkClick r:id="" action="ppaction://ole?verb=0" highlightClick="1"/>
                        <a:hlinkHover r:id="" action="ppaction://macro?name=Macro1" highlightClick="1"/>
                        <a:extLst>
                          <a:ext uri="{FF2B5EF4-FFF2-40B4-BE49-F238E27FC236}">
                            <a16:creationId xmlns:a16="http://schemas.microsoft.com/office/drawing/2014/main" id="{430EB7E2-B9D2-49E6-5442-E835646ACF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7038" y="1565275"/>
                        <a:ext cx="5981700" cy="16891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39" name="Rectangle 35">
            <a:extLst>
              <a:ext uri="{FF2B5EF4-FFF2-40B4-BE49-F238E27FC236}">
                <a16:creationId xmlns:a16="http://schemas.microsoft.com/office/drawing/2014/main" id="{44DFAE4A-4F3E-7293-35F2-159F9194E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771525"/>
            <a:ext cx="6400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 </a:t>
            </a:r>
            <a:r>
              <a:rPr lang="en-US" altLang="zh-CN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13</a:t>
            </a:r>
            <a:r>
              <a:rPr lang="en-US" altLang="zh-CN" dirty="0"/>
              <a:t>   </a:t>
            </a:r>
            <a:r>
              <a:rPr lang="zh-CN" altLang="en-US" dirty="0"/>
              <a:t>解矩阵方程 </a:t>
            </a:r>
            <a:r>
              <a:rPr lang="en-US" altLang="zh-CN" i="1" dirty="0"/>
              <a:t>AXB = C</a:t>
            </a:r>
            <a:r>
              <a:rPr lang="en-US" altLang="zh-CN" dirty="0"/>
              <a:t> </a:t>
            </a:r>
            <a:r>
              <a:rPr lang="zh-CN" altLang="en-US" dirty="0"/>
              <a:t>，其中</a:t>
            </a:r>
          </a:p>
        </p:txBody>
      </p:sp>
      <p:graphicFrame>
        <p:nvGraphicFramePr>
          <p:cNvPr id="21543" name="Object 39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C000E7FD-C1BB-7815-A0DA-1C9907A58B5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5650" y="3284538"/>
          <a:ext cx="576263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4" imgW="4530771" imgH="3396846" progId="PowerPoint.Show.8">
                  <p:embed/>
                </p:oleObj>
              </mc:Choice>
              <mc:Fallback>
                <p:oleObj name="演示文稿" r:id="rId4" imgW="4530771" imgH="3396846" progId="PowerPoint.Show.8">
                  <p:embed/>
                  <p:pic>
                    <p:nvPicPr>
                      <p:cNvPr id="21543" name="Object 39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C000E7FD-C1BB-7815-A0DA-1C9907A58B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128" t="47882" r="85674" b="43716"/>
                      <a:stretch>
                        <a:fillRect/>
                      </a:stretch>
                    </p:blipFill>
                    <p:spPr bwMode="auto">
                      <a:xfrm>
                        <a:off x="755650" y="3284538"/>
                        <a:ext cx="576263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544" name="Picture 40">
            <a:extLst>
              <a:ext uri="{FF2B5EF4-FFF2-40B4-BE49-F238E27FC236}">
                <a16:creationId xmlns:a16="http://schemas.microsoft.com/office/drawing/2014/main" id="{A0812AF9-E11D-6F06-6382-48AFF0C01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3429000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45" name="Rectangle 41">
            <a:extLst>
              <a:ext uri="{FF2B5EF4-FFF2-40B4-BE49-F238E27FC236}">
                <a16:creationId xmlns:a16="http://schemas.microsoft.com/office/drawing/2014/main" id="{8B5E359E-A11E-035E-9761-49DC718D0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4429125"/>
            <a:ext cx="1905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 </a:t>
            </a:r>
            <a:r>
              <a:rPr lang="en-US" altLang="zh-CN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14</a:t>
            </a:r>
            <a:r>
              <a:rPr lang="en-US" altLang="zh-CN" dirty="0"/>
              <a:t>   </a:t>
            </a:r>
            <a:r>
              <a:rPr lang="zh-CN" altLang="en-US" dirty="0"/>
              <a:t>设</a:t>
            </a:r>
          </a:p>
        </p:txBody>
      </p:sp>
      <p:graphicFrame>
        <p:nvGraphicFramePr>
          <p:cNvPr id="21546" name="Object 42">
            <a:extLst>
              <a:ext uri="{FF2B5EF4-FFF2-40B4-BE49-F238E27FC236}">
                <a16:creationId xmlns:a16="http://schemas.microsoft.com/office/drawing/2014/main" id="{1239845D-EA20-FB74-659C-01D1F3B230D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27313" y="4243388"/>
          <a:ext cx="44958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234880" imgH="457200" progId="Equation.3">
                  <p:embed/>
                </p:oleObj>
              </mc:Choice>
              <mc:Fallback>
                <p:oleObj name="Equation" r:id="rId7" imgW="2234880" imgH="457200" progId="Equation.3">
                  <p:embed/>
                  <p:pic>
                    <p:nvPicPr>
                      <p:cNvPr id="21546" name="Object 42">
                        <a:extLst>
                          <a:ext uri="{FF2B5EF4-FFF2-40B4-BE49-F238E27FC236}">
                            <a16:creationId xmlns:a16="http://schemas.microsoft.com/office/drawing/2014/main" id="{1239845D-EA20-FB74-659C-01D1F3B230D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4243388"/>
                        <a:ext cx="44958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47" name="Text Box 43">
            <a:extLst>
              <a:ext uri="{FF2B5EF4-FFF2-40B4-BE49-F238E27FC236}">
                <a16:creationId xmlns:a16="http://schemas.microsoft.com/office/drawing/2014/main" id="{254F5554-96FE-2A86-1B59-D73F6FD25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6913" y="4473575"/>
            <a:ext cx="1371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求 </a:t>
            </a:r>
            <a:r>
              <a:rPr lang="en-US" altLang="zh-CN" i="1" dirty="0"/>
              <a:t>A</a:t>
            </a:r>
            <a:r>
              <a:rPr lang="en-US" altLang="zh-CN" b="0" i="1" baseline="30000" dirty="0"/>
              <a:t>n</a:t>
            </a:r>
            <a:r>
              <a:rPr lang="en-US" altLang="zh-CN" dirty="0"/>
              <a:t> .</a:t>
            </a:r>
          </a:p>
        </p:txBody>
      </p:sp>
      <p:graphicFrame>
        <p:nvGraphicFramePr>
          <p:cNvPr id="21548" name="Object 44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AE5583E6-1735-8BC9-B033-2DB017307E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5650" y="5229225"/>
          <a:ext cx="503238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9" imgW="4571822" imgH="3428892" progId="PowerPoint.Show.8">
                  <p:embed/>
                </p:oleObj>
              </mc:Choice>
              <mc:Fallback>
                <p:oleObj name="演示文稿" r:id="rId9" imgW="4571822" imgH="3428892" progId="PowerPoint.Show.8">
                  <p:embed/>
                  <p:pic>
                    <p:nvPicPr>
                      <p:cNvPr id="21548" name="Object 44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AE5583E6-1735-8BC9-B033-2DB017307E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264" t="24757" r="86232" b="66837"/>
                      <a:stretch>
                        <a:fillRect/>
                      </a:stretch>
                    </p:blipFill>
                    <p:spPr bwMode="auto">
                      <a:xfrm>
                        <a:off x="755650" y="5229225"/>
                        <a:ext cx="503238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549" name="Picture 45">
            <a:extLst>
              <a:ext uri="{FF2B5EF4-FFF2-40B4-BE49-F238E27FC236}">
                <a16:creationId xmlns:a16="http://schemas.microsoft.com/office/drawing/2014/main" id="{1139F9A6-6832-9364-EE49-FEA7BA3FD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5402263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3" name="Rectangle 9">
            <a:extLst>
              <a:ext uri="{FF2B5EF4-FFF2-40B4-BE49-F238E27FC236}">
                <a16:creationId xmlns:a16="http://schemas.microsoft.com/office/drawing/2014/main" id="{FC59903C-8CC2-8F32-C9C0-A6ECD9227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769938"/>
            <a:ext cx="4114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六、矩阵多项式</a:t>
            </a:r>
            <a:endParaRPr lang="zh-CN" altLang="en-US" sz="320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1994" name="Text Box 10">
            <a:extLst>
              <a:ext uri="{FF2B5EF4-FFF2-40B4-BE49-F238E27FC236}">
                <a16:creationId xmlns:a16="http://schemas.microsoft.com/office/drawing/2014/main" id="{D263EF32-4A21-DF0B-B826-BE7C7B3876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663" y="2798763"/>
            <a:ext cx="84153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设 </a:t>
            </a:r>
            <a:r>
              <a:rPr lang="zh-CN" altLang="en-US" b="0" i="1">
                <a:sym typeface="Symbol" panose="05050102010706020507" pitchFamily="18" charset="2"/>
              </a:rPr>
              <a:t></a:t>
            </a:r>
            <a:r>
              <a:rPr lang="zh-CN" altLang="en-US" i="1">
                <a:sym typeface="Symbol" panose="05050102010706020507" pitchFamily="18" charset="2"/>
              </a:rPr>
              <a:t> </a:t>
            </a:r>
            <a:r>
              <a:rPr lang="en-US" altLang="zh-CN"/>
              <a:t>(</a:t>
            </a:r>
            <a:r>
              <a:rPr lang="en-US" altLang="zh-CN" b="0" i="1"/>
              <a:t>x</a:t>
            </a:r>
            <a:r>
              <a:rPr lang="en-US" altLang="zh-CN"/>
              <a:t>) = </a:t>
            </a:r>
            <a:r>
              <a:rPr lang="en-US" altLang="zh-CN" b="0" i="1"/>
              <a:t>a</a:t>
            </a:r>
            <a:r>
              <a:rPr lang="en-US" altLang="zh-CN" baseline="-25000"/>
              <a:t>0</a:t>
            </a:r>
            <a:r>
              <a:rPr lang="en-US" altLang="zh-CN"/>
              <a:t> + </a:t>
            </a:r>
            <a:r>
              <a:rPr lang="en-US" altLang="zh-CN" b="0" i="1"/>
              <a:t>a</a:t>
            </a:r>
            <a:r>
              <a:rPr lang="en-US" altLang="zh-CN" baseline="-25000"/>
              <a:t>1</a:t>
            </a:r>
            <a:r>
              <a:rPr lang="en-US" altLang="zh-CN" b="0" i="1"/>
              <a:t>x</a:t>
            </a:r>
            <a:r>
              <a:rPr lang="en-US" altLang="zh-CN"/>
              <a:t> + </a:t>
            </a:r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/>
              <a:t> + </a:t>
            </a:r>
            <a:r>
              <a:rPr lang="en-US" altLang="zh-CN" b="0" i="1"/>
              <a:t>a</a:t>
            </a:r>
            <a:r>
              <a:rPr lang="en-US" altLang="zh-CN" b="0" i="1" baseline="-25000"/>
              <a:t>m</a:t>
            </a:r>
            <a:r>
              <a:rPr lang="en-US" altLang="zh-CN" b="0" i="1"/>
              <a:t>x</a:t>
            </a:r>
            <a:r>
              <a:rPr lang="en-US" altLang="zh-CN" b="0" i="1" baseline="30000"/>
              <a:t>m</a:t>
            </a:r>
            <a:r>
              <a:rPr lang="en-US" altLang="zh-CN"/>
              <a:t> </a:t>
            </a:r>
            <a:r>
              <a:rPr lang="zh-CN" altLang="en-US"/>
              <a:t>为 </a:t>
            </a:r>
            <a:r>
              <a:rPr lang="en-US" altLang="zh-CN" b="0" i="1"/>
              <a:t>x</a:t>
            </a:r>
            <a:r>
              <a:rPr lang="en-US" altLang="zh-CN"/>
              <a:t> </a:t>
            </a:r>
            <a:r>
              <a:rPr lang="zh-CN" altLang="en-US"/>
              <a:t>的 </a:t>
            </a:r>
            <a:r>
              <a:rPr lang="en-US" altLang="zh-CN" b="0" i="1"/>
              <a:t>m</a:t>
            </a:r>
            <a:r>
              <a:rPr lang="en-US" altLang="zh-CN"/>
              <a:t> </a:t>
            </a:r>
            <a:r>
              <a:rPr lang="zh-CN" altLang="en-US"/>
              <a:t>次多项式，</a:t>
            </a:r>
          </a:p>
        </p:txBody>
      </p:sp>
      <p:sp>
        <p:nvSpPr>
          <p:cNvPr id="41995" name="Text Box 11">
            <a:extLst>
              <a:ext uri="{FF2B5EF4-FFF2-40B4-BE49-F238E27FC236}">
                <a16:creationId xmlns:a16="http://schemas.microsoft.com/office/drawing/2014/main" id="{26987185-D921-A4CC-9AEF-3827AB55A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238" y="3433763"/>
            <a:ext cx="4343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/>
              <a:t>A</a:t>
            </a:r>
            <a:r>
              <a:rPr lang="en-US" altLang="zh-CN"/>
              <a:t> </a:t>
            </a:r>
            <a:r>
              <a:rPr lang="zh-CN" altLang="en-US"/>
              <a:t>为 </a:t>
            </a:r>
            <a:r>
              <a:rPr lang="en-US" altLang="zh-CN" b="0" i="1"/>
              <a:t>n</a:t>
            </a:r>
            <a:r>
              <a:rPr lang="en-US" altLang="zh-CN"/>
              <a:t> </a:t>
            </a:r>
            <a:r>
              <a:rPr lang="zh-CN" altLang="en-US"/>
              <a:t>阶方阵，记</a:t>
            </a:r>
          </a:p>
        </p:txBody>
      </p:sp>
      <p:sp>
        <p:nvSpPr>
          <p:cNvPr id="41996" name="Rectangle 12">
            <a:extLst>
              <a:ext uri="{FF2B5EF4-FFF2-40B4-BE49-F238E27FC236}">
                <a16:creationId xmlns:a16="http://schemas.microsoft.com/office/drawing/2014/main" id="{160E8E08-4303-2FBC-2B7F-99A091B9D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3913" y="4094163"/>
            <a:ext cx="55260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b="0" i="1">
                <a:sym typeface="Symbol" panose="05050102010706020507" pitchFamily="18" charset="2"/>
              </a:rPr>
              <a:t></a:t>
            </a:r>
            <a:r>
              <a:rPr lang="en-US" altLang="zh-CN" i="1">
                <a:sym typeface="Symbol" panose="05050102010706020507" pitchFamily="18" charset="2"/>
              </a:rPr>
              <a:t> </a:t>
            </a:r>
            <a:r>
              <a:rPr lang="en-US" altLang="zh-CN"/>
              <a:t>(</a:t>
            </a:r>
            <a:r>
              <a:rPr lang="en-US" altLang="zh-CN" i="1"/>
              <a:t>A</a:t>
            </a:r>
            <a:r>
              <a:rPr lang="en-US" altLang="zh-CN"/>
              <a:t>) = </a:t>
            </a:r>
            <a:r>
              <a:rPr lang="en-US" altLang="zh-CN" b="0" i="1"/>
              <a:t>a</a:t>
            </a:r>
            <a:r>
              <a:rPr lang="en-US" altLang="zh-CN" baseline="-25000"/>
              <a:t>0 </a:t>
            </a:r>
            <a:r>
              <a:rPr lang="en-US" altLang="zh-CN" i="1"/>
              <a:t>E</a:t>
            </a:r>
            <a:r>
              <a:rPr lang="en-US" altLang="zh-CN"/>
              <a:t> + </a:t>
            </a:r>
            <a:r>
              <a:rPr lang="en-US" altLang="zh-CN" b="0" i="1"/>
              <a:t>a</a:t>
            </a:r>
            <a:r>
              <a:rPr lang="en-US" altLang="zh-CN" baseline="-25000"/>
              <a:t>1 </a:t>
            </a:r>
            <a:r>
              <a:rPr lang="en-US" altLang="zh-CN" i="1"/>
              <a:t>A</a:t>
            </a:r>
            <a:r>
              <a:rPr lang="en-US" altLang="zh-CN"/>
              <a:t> + </a:t>
            </a:r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/>
              <a:t> + </a:t>
            </a:r>
            <a:r>
              <a:rPr lang="en-US" altLang="zh-CN" b="0" i="1"/>
              <a:t>a</a:t>
            </a:r>
            <a:r>
              <a:rPr lang="en-US" altLang="zh-CN" b="0" i="1" baseline="-25000"/>
              <a:t>m</a:t>
            </a:r>
            <a:r>
              <a:rPr lang="en-US" altLang="zh-CN" i="1" baseline="-25000"/>
              <a:t> </a:t>
            </a:r>
            <a:r>
              <a:rPr lang="en-US" altLang="zh-CN" i="1"/>
              <a:t>A </a:t>
            </a:r>
            <a:r>
              <a:rPr lang="en-US" altLang="zh-CN" b="0" i="1" baseline="30000"/>
              <a:t>m</a:t>
            </a:r>
            <a:r>
              <a:rPr lang="en-US" altLang="zh-CN" i="1"/>
              <a:t> </a:t>
            </a:r>
            <a:r>
              <a:rPr lang="zh-CN" altLang="en-US"/>
              <a:t>，</a:t>
            </a:r>
          </a:p>
        </p:txBody>
      </p:sp>
      <p:sp>
        <p:nvSpPr>
          <p:cNvPr id="41997" name="Text Box 13">
            <a:extLst>
              <a:ext uri="{FF2B5EF4-FFF2-40B4-BE49-F238E27FC236}">
                <a16:creationId xmlns:a16="http://schemas.microsoft.com/office/drawing/2014/main" id="{517FB145-538B-D82D-3AA3-11504EBE48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238" y="4794250"/>
            <a:ext cx="5943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0" i="1">
                <a:sym typeface="Symbol" panose="05050102010706020507" pitchFamily="18" charset="2"/>
              </a:rPr>
              <a:t></a:t>
            </a:r>
            <a:r>
              <a:rPr lang="en-US" altLang="zh-CN" i="1">
                <a:sym typeface="Symbol" panose="05050102010706020507" pitchFamily="18" charset="2"/>
              </a:rPr>
              <a:t> </a:t>
            </a:r>
            <a:r>
              <a:rPr lang="en-US" altLang="zh-CN"/>
              <a:t>(</a:t>
            </a:r>
            <a:r>
              <a:rPr lang="en-US" altLang="zh-CN" i="1"/>
              <a:t>A</a:t>
            </a:r>
            <a:r>
              <a:rPr lang="en-US" altLang="zh-CN"/>
              <a:t>) </a:t>
            </a:r>
            <a:r>
              <a:rPr lang="zh-CN" altLang="en-US"/>
              <a:t>称为</a:t>
            </a:r>
            <a:r>
              <a:rPr lang="zh-CN" altLang="en-US" sz="320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矩阵 </a:t>
            </a:r>
            <a:r>
              <a:rPr lang="en-US" altLang="zh-CN" sz="3200" i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sz="320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320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 </a:t>
            </a:r>
            <a:r>
              <a:rPr lang="en-US" altLang="zh-CN" sz="3200" b="0" i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 sz="320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320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次多项式</a:t>
            </a:r>
            <a:r>
              <a:rPr lang="en-US" altLang="zh-CN"/>
              <a:t>.</a:t>
            </a:r>
          </a:p>
        </p:txBody>
      </p:sp>
      <p:sp>
        <p:nvSpPr>
          <p:cNvPr id="42002" name="Text Box 18">
            <a:extLst>
              <a:ext uri="{FF2B5EF4-FFF2-40B4-BE49-F238E27FC236}">
                <a16:creationId xmlns:a16="http://schemas.microsoft.com/office/drawing/2014/main" id="{BA2CCA2A-B412-4A38-E571-5F6C06F60E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663" y="1792288"/>
            <a:ext cx="16764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1. </a:t>
            </a: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定义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0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9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19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1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94" grpId="0" build="p" autoUpdateAnimBg="0"/>
      <p:bldP spid="41995" grpId="0" build="p" autoUpdateAnimBg="0" advAuto="0"/>
      <p:bldP spid="41996" grpId="0" build="p" autoUpdateAnimBg="0"/>
      <p:bldP spid="41997" grpId="0" build="p" autoUpdateAnimBg="0"/>
      <p:bldP spid="42002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2">
            <a:extLst>
              <a:ext uri="{FF2B5EF4-FFF2-40B4-BE49-F238E27FC236}">
                <a16:creationId xmlns:a16="http://schemas.microsoft.com/office/drawing/2014/main" id="{633D0775-5907-87D8-C14F-EC06706A6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525" y="3529013"/>
            <a:ext cx="90074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从而 </a:t>
            </a:r>
            <a:r>
              <a:rPr lang="en-US" altLang="zh-CN" i="1"/>
              <a:t>A</a:t>
            </a:r>
            <a:r>
              <a:rPr lang="en-US" altLang="zh-CN"/>
              <a:t> </a:t>
            </a:r>
            <a:r>
              <a:rPr lang="zh-CN" altLang="en-US"/>
              <a:t>的多项式可以像数 </a:t>
            </a:r>
            <a:r>
              <a:rPr lang="en-US" altLang="zh-CN" b="0" i="1"/>
              <a:t>x</a:t>
            </a:r>
            <a:r>
              <a:rPr lang="en-US" altLang="zh-CN"/>
              <a:t> </a:t>
            </a:r>
            <a:r>
              <a:rPr lang="zh-CN" altLang="en-US"/>
              <a:t>的多项式一样相乘或分解因</a:t>
            </a:r>
          </a:p>
        </p:txBody>
      </p:sp>
      <p:sp>
        <p:nvSpPr>
          <p:cNvPr id="43011" name="Text Box 3">
            <a:extLst>
              <a:ext uri="{FF2B5EF4-FFF2-40B4-BE49-F238E27FC236}">
                <a16:creationId xmlns:a16="http://schemas.microsoft.com/office/drawing/2014/main" id="{B9568E11-A80E-E274-994A-5ED9266EFD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525" y="4160838"/>
            <a:ext cx="2590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式</a:t>
            </a:r>
            <a:r>
              <a:rPr lang="en-US" altLang="zh-CN"/>
              <a:t>.</a:t>
            </a:r>
          </a:p>
        </p:txBody>
      </p:sp>
      <p:sp>
        <p:nvSpPr>
          <p:cNvPr id="43012" name="Text Box 4">
            <a:extLst>
              <a:ext uri="{FF2B5EF4-FFF2-40B4-BE49-F238E27FC236}">
                <a16:creationId xmlns:a16="http://schemas.microsoft.com/office/drawing/2014/main" id="{C7C6FA6A-C6CA-DF3E-14D2-4CE4BF535F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4138613"/>
            <a:ext cx="1066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例如</a:t>
            </a:r>
          </a:p>
        </p:txBody>
      </p:sp>
      <p:sp>
        <p:nvSpPr>
          <p:cNvPr id="43013" name="Text Box 5">
            <a:extLst>
              <a:ext uri="{FF2B5EF4-FFF2-40B4-BE49-F238E27FC236}">
                <a16:creationId xmlns:a16="http://schemas.microsoft.com/office/drawing/2014/main" id="{A5AC6BD7-FC4D-DCCE-86C9-2514678879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4748213"/>
            <a:ext cx="5791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( </a:t>
            </a:r>
            <a:r>
              <a:rPr lang="en-US" altLang="zh-CN" i="1"/>
              <a:t>E</a:t>
            </a:r>
            <a:r>
              <a:rPr lang="en-US" altLang="zh-CN"/>
              <a:t> + </a:t>
            </a:r>
            <a:r>
              <a:rPr lang="en-US" altLang="zh-CN" i="1"/>
              <a:t>A</a:t>
            </a:r>
            <a:r>
              <a:rPr lang="en-US" altLang="zh-CN"/>
              <a:t> )( 2</a:t>
            </a:r>
            <a:r>
              <a:rPr lang="en-US" altLang="zh-CN" i="1"/>
              <a:t>E</a:t>
            </a:r>
            <a:r>
              <a:rPr lang="en-US" altLang="zh-CN"/>
              <a:t> – </a:t>
            </a:r>
            <a:r>
              <a:rPr lang="en-US" altLang="zh-CN" i="1"/>
              <a:t>A</a:t>
            </a:r>
            <a:r>
              <a:rPr lang="en-US" altLang="zh-CN"/>
              <a:t> ) = 2</a:t>
            </a:r>
            <a:r>
              <a:rPr lang="en-US" altLang="zh-CN" i="1"/>
              <a:t>E</a:t>
            </a:r>
            <a:r>
              <a:rPr lang="en-US" altLang="zh-CN"/>
              <a:t> + </a:t>
            </a:r>
            <a:r>
              <a:rPr lang="en-US" altLang="zh-CN" i="1"/>
              <a:t>A</a:t>
            </a:r>
            <a:r>
              <a:rPr lang="en-US" altLang="zh-CN"/>
              <a:t> – </a:t>
            </a:r>
            <a:r>
              <a:rPr lang="en-US" altLang="zh-CN" i="1"/>
              <a:t>A</a:t>
            </a:r>
            <a:r>
              <a:rPr lang="en-US" altLang="zh-CN" baseline="30000"/>
              <a:t>2</a:t>
            </a:r>
            <a:r>
              <a:rPr lang="en-US" altLang="zh-CN"/>
              <a:t> ,</a:t>
            </a:r>
          </a:p>
        </p:txBody>
      </p:sp>
      <p:sp>
        <p:nvSpPr>
          <p:cNvPr id="43014" name="Text Box 6">
            <a:extLst>
              <a:ext uri="{FF2B5EF4-FFF2-40B4-BE49-F238E27FC236}">
                <a16:creationId xmlns:a16="http://schemas.microsoft.com/office/drawing/2014/main" id="{C781F4EE-A656-D3C9-FCF1-B7CC099B1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5357813"/>
            <a:ext cx="5791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( </a:t>
            </a:r>
            <a:r>
              <a:rPr lang="en-US" altLang="zh-CN" i="1"/>
              <a:t>E</a:t>
            </a:r>
            <a:r>
              <a:rPr lang="en-US" altLang="zh-CN"/>
              <a:t> – </a:t>
            </a:r>
            <a:r>
              <a:rPr lang="en-US" altLang="zh-CN" i="1"/>
              <a:t>A</a:t>
            </a:r>
            <a:r>
              <a:rPr lang="en-US" altLang="zh-CN"/>
              <a:t> )</a:t>
            </a:r>
            <a:r>
              <a:rPr lang="en-US" altLang="zh-CN" baseline="30000"/>
              <a:t>3</a:t>
            </a:r>
            <a:r>
              <a:rPr lang="en-US" altLang="zh-CN"/>
              <a:t> = </a:t>
            </a:r>
            <a:r>
              <a:rPr lang="en-US" altLang="zh-CN" i="1"/>
              <a:t>E</a:t>
            </a:r>
            <a:r>
              <a:rPr lang="en-US" altLang="zh-CN"/>
              <a:t> – 3</a:t>
            </a:r>
            <a:r>
              <a:rPr lang="en-US" altLang="zh-CN" i="1"/>
              <a:t>A</a:t>
            </a:r>
            <a:r>
              <a:rPr lang="en-US" altLang="zh-CN"/>
              <a:t> + 3</a:t>
            </a:r>
            <a:r>
              <a:rPr lang="en-US" altLang="zh-CN" i="1"/>
              <a:t>A</a:t>
            </a:r>
            <a:r>
              <a:rPr lang="en-US" altLang="zh-CN" baseline="30000"/>
              <a:t>2</a:t>
            </a:r>
            <a:r>
              <a:rPr lang="en-US" altLang="zh-CN"/>
              <a:t> – </a:t>
            </a:r>
            <a:r>
              <a:rPr lang="en-US" altLang="zh-CN" i="1"/>
              <a:t>A</a:t>
            </a:r>
            <a:r>
              <a:rPr lang="en-US" altLang="zh-CN" baseline="30000"/>
              <a:t>3</a:t>
            </a:r>
            <a:r>
              <a:rPr lang="en-US" altLang="zh-CN"/>
              <a:t> .</a:t>
            </a:r>
          </a:p>
        </p:txBody>
      </p:sp>
      <p:sp>
        <p:nvSpPr>
          <p:cNvPr id="43015" name="Text Box 7">
            <a:extLst>
              <a:ext uri="{FF2B5EF4-FFF2-40B4-BE49-F238E27FC236}">
                <a16:creationId xmlns:a16="http://schemas.microsoft.com/office/drawing/2014/main" id="{B217D4B1-2633-1366-6F48-DAA5FE0EF6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663" y="1539875"/>
            <a:ext cx="84153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因为矩阵 </a:t>
            </a:r>
            <a:r>
              <a:rPr lang="en-US" altLang="zh-CN" i="1"/>
              <a:t>A</a:t>
            </a:r>
            <a:r>
              <a:rPr lang="en-US" altLang="zh-CN" b="0" i="1" baseline="30000"/>
              <a:t>k</a:t>
            </a:r>
            <a:r>
              <a:rPr lang="zh-CN" altLang="en-US"/>
              <a:t>、 </a:t>
            </a:r>
            <a:r>
              <a:rPr lang="en-US" altLang="zh-CN" i="1"/>
              <a:t>A</a:t>
            </a:r>
            <a:r>
              <a:rPr lang="en-US" altLang="zh-CN" b="0" i="1" baseline="30000"/>
              <a:t>l</a:t>
            </a:r>
            <a:r>
              <a:rPr lang="en-US" altLang="zh-CN" i="1" baseline="30000"/>
              <a:t> </a:t>
            </a:r>
            <a:r>
              <a:rPr lang="zh-CN" altLang="en-US"/>
              <a:t>和 </a:t>
            </a:r>
            <a:r>
              <a:rPr lang="en-US" altLang="zh-CN" i="1"/>
              <a:t>E</a:t>
            </a:r>
            <a:r>
              <a:rPr lang="en-US" altLang="zh-CN"/>
              <a:t> </a:t>
            </a:r>
            <a:r>
              <a:rPr lang="zh-CN" altLang="en-US"/>
              <a:t>都是可交换的，所以矩阵 </a:t>
            </a:r>
            <a:r>
              <a:rPr lang="en-US" altLang="zh-CN" i="1"/>
              <a:t>A </a:t>
            </a:r>
            <a:r>
              <a:rPr lang="zh-CN" altLang="en-US"/>
              <a:t>的</a:t>
            </a:r>
          </a:p>
        </p:txBody>
      </p:sp>
      <p:sp>
        <p:nvSpPr>
          <p:cNvPr id="43016" name="Text Box 8">
            <a:extLst>
              <a:ext uri="{FF2B5EF4-FFF2-40B4-BE49-F238E27FC236}">
                <a16:creationId xmlns:a16="http://schemas.microsoft.com/office/drawing/2014/main" id="{6B8BB445-4192-847F-13AE-4B693F40C6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525" y="2149475"/>
            <a:ext cx="8153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两个多项式 </a:t>
            </a:r>
            <a:r>
              <a:rPr lang="zh-CN" altLang="en-US" b="0" i="1">
                <a:sym typeface="Symbol" panose="05050102010706020507" pitchFamily="18" charset="2"/>
              </a:rPr>
              <a:t></a:t>
            </a:r>
            <a:r>
              <a:rPr lang="zh-CN" altLang="en-US" i="1">
                <a:sym typeface="Symbol" panose="05050102010706020507" pitchFamily="18" charset="2"/>
              </a:rPr>
              <a:t> </a:t>
            </a:r>
            <a:r>
              <a:rPr lang="en-US" altLang="zh-CN"/>
              <a:t>(</a:t>
            </a:r>
            <a:r>
              <a:rPr lang="en-US" altLang="zh-CN" i="1"/>
              <a:t>A</a:t>
            </a:r>
            <a:r>
              <a:rPr lang="en-US" altLang="zh-CN"/>
              <a:t>) </a:t>
            </a:r>
            <a:r>
              <a:rPr lang="zh-CN" altLang="en-US"/>
              <a:t>和 </a:t>
            </a:r>
            <a:r>
              <a:rPr lang="en-US" altLang="zh-CN" b="0" i="1">
                <a:sym typeface="Symbol" panose="05050102010706020507" pitchFamily="18" charset="2"/>
              </a:rPr>
              <a:t>f</a:t>
            </a:r>
            <a:r>
              <a:rPr lang="en-US" altLang="zh-CN" i="1">
                <a:sym typeface="Symbol" panose="05050102010706020507" pitchFamily="18" charset="2"/>
              </a:rPr>
              <a:t> </a:t>
            </a:r>
            <a:r>
              <a:rPr lang="en-US" altLang="zh-CN"/>
              <a:t>(</a:t>
            </a:r>
            <a:r>
              <a:rPr lang="en-US" altLang="zh-CN" i="1"/>
              <a:t>A</a:t>
            </a:r>
            <a:r>
              <a:rPr lang="en-US" altLang="zh-CN"/>
              <a:t>) </a:t>
            </a:r>
            <a:r>
              <a:rPr lang="zh-CN" altLang="en-US"/>
              <a:t>总是可交换的，即总有</a:t>
            </a:r>
          </a:p>
        </p:txBody>
      </p:sp>
      <p:sp>
        <p:nvSpPr>
          <p:cNvPr id="43018" name="Rectangle 10">
            <a:extLst>
              <a:ext uri="{FF2B5EF4-FFF2-40B4-BE49-F238E27FC236}">
                <a16:creationId xmlns:a16="http://schemas.microsoft.com/office/drawing/2014/main" id="{36F4FC36-637C-EE9E-819A-27305A82F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09875"/>
            <a:ext cx="4114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b="0" i="1">
                <a:sym typeface="Symbol" panose="05050102010706020507" pitchFamily="18" charset="2"/>
              </a:rPr>
              <a:t></a:t>
            </a:r>
            <a:r>
              <a:rPr lang="en-US" altLang="zh-CN" i="1">
                <a:sym typeface="Symbol" panose="05050102010706020507" pitchFamily="18" charset="2"/>
              </a:rPr>
              <a:t> </a:t>
            </a:r>
            <a:r>
              <a:rPr lang="en-US" altLang="zh-CN"/>
              <a:t>(</a:t>
            </a:r>
            <a:r>
              <a:rPr lang="en-US" altLang="zh-CN" i="1"/>
              <a:t>A</a:t>
            </a:r>
            <a:r>
              <a:rPr lang="en-US" altLang="zh-CN"/>
              <a:t>) </a:t>
            </a:r>
            <a:r>
              <a:rPr lang="en-US" altLang="zh-CN" b="0" i="1">
                <a:sym typeface="Symbol" panose="05050102010706020507" pitchFamily="18" charset="2"/>
              </a:rPr>
              <a:t>f</a:t>
            </a:r>
            <a:r>
              <a:rPr lang="en-US" altLang="zh-CN" i="1">
                <a:sym typeface="Symbol" panose="05050102010706020507" pitchFamily="18" charset="2"/>
              </a:rPr>
              <a:t> </a:t>
            </a:r>
            <a:r>
              <a:rPr lang="en-US" altLang="zh-CN"/>
              <a:t>(</a:t>
            </a:r>
            <a:r>
              <a:rPr lang="en-US" altLang="zh-CN" i="1"/>
              <a:t>A</a:t>
            </a:r>
            <a:r>
              <a:rPr lang="en-US" altLang="zh-CN"/>
              <a:t>) = </a:t>
            </a:r>
            <a:r>
              <a:rPr lang="en-US" altLang="zh-CN" b="0" i="1">
                <a:sym typeface="Symbol" panose="05050102010706020507" pitchFamily="18" charset="2"/>
              </a:rPr>
              <a:t>f</a:t>
            </a:r>
            <a:r>
              <a:rPr lang="en-US" altLang="zh-CN" i="1">
                <a:sym typeface="Symbol" panose="05050102010706020507" pitchFamily="18" charset="2"/>
              </a:rPr>
              <a:t> </a:t>
            </a:r>
            <a:r>
              <a:rPr lang="en-US" altLang="zh-CN"/>
              <a:t>(</a:t>
            </a:r>
            <a:r>
              <a:rPr lang="en-US" altLang="zh-CN" i="1"/>
              <a:t>A</a:t>
            </a:r>
            <a:r>
              <a:rPr lang="en-US" altLang="zh-CN"/>
              <a:t>) </a:t>
            </a:r>
            <a:r>
              <a:rPr lang="en-US" altLang="zh-CN" b="0" i="1">
                <a:sym typeface="Symbol" panose="05050102010706020507" pitchFamily="18" charset="2"/>
              </a:rPr>
              <a:t></a:t>
            </a:r>
            <a:r>
              <a:rPr lang="en-US" altLang="zh-CN" i="1">
                <a:sym typeface="Symbol" panose="05050102010706020507" pitchFamily="18" charset="2"/>
              </a:rPr>
              <a:t> </a:t>
            </a:r>
            <a:r>
              <a:rPr lang="en-US" altLang="zh-CN"/>
              <a:t>(</a:t>
            </a:r>
            <a:r>
              <a:rPr lang="en-US" altLang="zh-CN" i="1"/>
              <a:t>A</a:t>
            </a:r>
            <a:r>
              <a:rPr lang="en-US" altLang="zh-CN"/>
              <a:t>)</a:t>
            </a:r>
            <a:r>
              <a:rPr lang="zh-CN" altLang="en-US"/>
              <a:t>，</a:t>
            </a:r>
          </a:p>
        </p:txBody>
      </p:sp>
      <p:sp>
        <p:nvSpPr>
          <p:cNvPr id="43019" name="Text Box 11">
            <a:extLst>
              <a:ext uri="{FF2B5EF4-FFF2-40B4-BE49-F238E27FC236}">
                <a16:creationId xmlns:a16="http://schemas.microsoft.com/office/drawing/2014/main" id="{3E6E0388-6CE3-4DFD-7496-82FD4381D0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663" y="731838"/>
            <a:ext cx="16764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2. </a:t>
            </a: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性质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30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30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3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30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3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30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30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0" grpId="0" build="p" autoUpdateAnimBg="0"/>
      <p:bldP spid="43011" grpId="0" build="p" autoUpdateAnimBg="0" advAuto="0"/>
      <p:bldP spid="43012" grpId="0" build="p" autoUpdateAnimBg="0"/>
      <p:bldP spid="43013" grpId="0" build="p" autoUpdateAnimBg="0"/>
      <p:bldP spid="43014" grpId="0" build="p" autoUpdateAnimBg="0"/>
      <p:bldP spid="43015" grpId="0" build="p" autoUpdateAnimBg="0"/>
      <p:bldP spid="43016" grpId="0" build="p" autoUpdateAnimBg="0" advAuto="0"/>
      <p:bldP spid="43018" grpId="0" build="p" autoUpdateAnimBg="0" advAuto="0"/>
      <p:bldP spid="43019" grpId="0" build="p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2">
            <a:extLst>
              <a:ext uri="{FF2B5EF4-FFF2-40B4-BE49-F238E27FC236}">
                <a16:creationId xmlns:a16="http://schemas.microsoft.com/office/drawing/2014/main" id="{751D555E-BFC2-B54B-4F6C-52F221D235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663" y="742950"/>
            <a:ext cx="238601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3. </a:t>
            </a: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计算方法</a:t>
            </a:r>
          </a:p>
        </p:txBody>
      </p:sp>
      <p:sp>
        <p:nvSpPr>
          <p:cNvPr id="44035" name="Text Box 3">
            <a:extLst>
              <a:ext uri="{FF2B5EF4-FFF2-40B4-BE49-F238E27FC236}">
                <a16:creationId xmlns:a16="http://schemas.microsoft.com/office/drawing/2014/main" id="{B6B24F4B-EAE4-F1CB-A30A-8551C948CC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663" y="1504950"/>
            <a:ext cx="7467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（</a:t>
            </a:r>
            <a:r>
              <a:rPr lang="en-US" altLang="zh-CN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）</a:t>
            </a:r>
            <a:r>
              <a:rPr lang="zh-CN" altLang="en-US"/>
              <a:t>如果 </a:t>
            </a:r>
            <a:r>
              <a:rPr lang="en-US" altLang="zh-CN" i="1"/>
              <a:t>A</a:t>
            </a:r>
            <a:r>
              <a:rPr lang="en-US" altLang="zh-CN"/>
              <a:t> = </a:t>
            </a:r>
            <a:r>
              <a:rPr lang="en-US" altLang="zh-CN" i="1"/>
              <a:t>P</a:t>
            </a:r>
            <a:r>
              <a:rPr lang="en-US" altLang="zh-CN" i="1">
                <a:sym typeface="Symbol" panose="05050102010706020507" pitchFamily="18" charset="2"/>
              </a:rPr>
              <a:t> </a:t>
            </a:r>
            <a:r>
              <a:rPr lang="en-US" altLang="zh-CN" i="1"/>
              <a:t>P </a:t>
            </a:r>
            <a:r>
              <a:rPr lang="en-US" altLang="zh-CN" baseline="30000"/>
              <a:t>–1</a:t>
            </a:r>
            <a:r>
              <a:rPr lang="zh-CN" altLang="en-US"/>
              <a:t>，则 </a:t>
            </a:r>
            <a:r>
              <a:rPr lang="en-US" altLang="zh-CN" i="1"/>
              <a:t>A</a:t>
            </a:r>
            <a:r>
              <a:rPr lang="en-US" altLang="zh-CN" b="0" i="1" baseline="30000"/>
              <a:t>k</a:t>
            </a:r>
            <a:r>
              <a:rPr lang="en-US" altLang="zh-CN"/>
              <a:t> = </a:t>
            </a:r>
            <a:r>
              <a:rPr lang="en-US" altLang="zh-CN" i="1"/>
              <a:t>P</a:t>
            </a:r>
            <a:r>
              <a:rPr lang="en-US" altLang="zh-CN" i="1">
                <a:sym typeface="Symbol" panose="05050102010706020507" pitchFamily="18" charset="2"/>
              </a:rPr>
              <a:t></a:t>
            </a:r>
            <a:r>
              <a:rPr lang="en-US" altLang="zh-CN" b="0" i="1" baseline="30000"/>
              <a:t>k</a:t>
            </a:r>
            <a:r>
              <a:rPr lang="en-US" altLang="zh-CN" i="1">
                <a:sym typeface="Symbol" panose="05050102010706020507" pitchFamily="18" charset="2"/>
              </a:rPr>
              <a:t> </a:t>
            </a:r>
            <a:r>
              <a:rPr lang="en-US" altLang="zh-CN" i="1"/>
              <a:t>P </a:t>
            </a:r>
            <a:r>
              <a:rPr lang="en-US" altLang="zh-CN" baseline="30000"/>
              <a:t>–1</a:t>
            </a:r>
            <a:r>
              <a:rPr lang="zh-CN" altLang="en-US"/>
              <a:t>，从而</a:t>
            </a:r>
          </a:p>
        </p:txBody>
      </p:sp>
      <p:sp>
        <p:nvSpPr>
          <p:cNvPr id="44036" name="Rectangle 4">
            <a:extLst>
              <a:ext uri="{FF2B5EF4-FFF2-40B4-BE49-F238E27FC236}">
                <a16:creationId xmlns:a16="http://schemas.microsoft.com/office/drawing/2014/main" id="{73AB225E-CC06-CF99-ACCD-86A5B137D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4313" y="2114550"/>
            <a:ext cx="55260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b="0" i="1">
                <a:sym typeface="Symbol" panose="05050102010706020507" pitchFamily="18" charset="2"/>
              </a:rPr>
              <a:t></a:t>
            </a:r>
            <a:r>
              <a:rPr lang="en-US" altLang="zh-CN" i="1">
                <a:sym typeface="Symbol" panose="05050102010706020507" pitchFamily="18" charset="2"/>
              </a:rPr>
              <a:t> </a:t>
            </a:r>
            <a:r>
              <a:rPr lang="en-US" altLang="zh-CN"/>
              <a:t>(</a:t>
            </a:r>
            <a:r>
              <a:rPr lang="en-US" altLang="zh-CN" i="1"/>
              <a:t>A</a:t>
            </a:r>
            <a:r>
              <a:rPr lang="en-US" altLang="zh-CN"/>
              <a:t>) = </a:t>
            </a:r>
            <a:r>
              <a:rPr lang="en-US" altLang="zh-CN" b="0" i="1"/>
              <a:t>a</a:t>
            </a:r>
            <a:r>
              <a:rPr lang="en-US" altLang="zh-CN" baseline="-25000"/>
              <a:t>0 </a:t>
            </a:r>
            <a:r>
              <a:rPr lang="en-US" altLang="zh-CN" i="1"/>
              <a:t>E</a:t>
            </a:r>
            <a:r>
              <a:rPr lang="en-US" altLang="zh-CN"/>
              <a:t> + </a:t>
            </a:r>
            <a:r>
              <a:rPr lang="en-US" altLang="zh-CN" b="0" i="1"/>
              <a:t>a</a:t>
            </a:r>
            <a:r>
              <a:rPr lang="en-US" altLang="zh-CN" baseline="-25000"/>
              <a:t>1 </a:t>
            </a:r>
            <a:r>
              <a:rPr lang="en-US" altLang="zh-CN" i="1"/>
              <a:t>A</a:t>
            </a:r>
            <a:r>
              <a:rPr lang="en-US" altLang="zh-CN"/>
              <a:t> + </a:t>
            </a:r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/>
              <a:t> + </a:t>
            </a:r>
            <a:r>
              <a:rPr lang="en-US" altLang="zh-CN" b="0" i="1"/>
              <a:t>a</a:t>
            </a:r>
            <a:r>
              <a:rPr lang="en-US" altLang="zh-CN" b="0" i="1" baseline="-25000"/>
              <a:t>m</a:t>
            </a:r>
            <a:r>
              <a:rPr lang="en-US" altLang="zh-CN" i="1" baseline="-25000"/>
              <a:t> </a:t>
            </a:r>
            <a:r>
              <a:rPr lang="en-US" altLang="zh-CN" i="1"/>
              <a:t>A</a:t>
            </a:r>
            <a:r>
              <a:rPr lang="en-US" altLang="zh-CN" b="0" i="1" baseline="30000"/>
              <a:t>m</a:t>
            </a:r>
            <a:r>
              <a:rPr lang="en-US" altLang="zh-CN" i="1"/>
              <a:t> </a:t>
            </a:r>
          </a:p>
        </p:txBody>
      </p:sp>
      <p:sp>
        <p:nvSpPr>
          <p:cNvPr id="44037" name="Text Box 5">
            <a:extLst>
              <a:ext uri="{FF2B5EF4-FFF2-40B4-BE49-F238E27FC236}">
                <a16:creationId xmlns:a16="http://schemas.microsoft.com/office/drawing/2014/main" id="{22F89CDD-6E78-ABA8-D79C-98AFE2A69C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2755900"/>
            <a:ext cx="6324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= </a:t>
            </a:r>
            <a:r>
              <a:rPr lang="en-US" altLang="zh-CN" i="1"/>
              <a:t>P</a:t>
            </a:r>
            <a:r>
              <a:rPr lang="en-US" altLang="zh-CN" b="0" i="1"/>
              <a:t>a</a:t>
            </a:r>
            <a:r>
              <a:rPr lang="en-US" altLang="zh-CN" baseline="-25000"/>
              <a:t>0</a:t>
            </a:r>
            <a:r>
              <a:rPr lang="en-US" altLang="zh-CN" i="1"/>
              <a:t>EP </a:t>
            </a:r>
            <a:r>
              <a:rPr lang="en-US" altLang="zh-CN" baseline="30000"/>
              <a:t>–1</a:t>
            </a:r>
            <a:r>
              <a:rPr lang="en-US" altLang="zh-CN"/>
              <a:t> + </a:t>
            </a:r>
            <a:r>
              <a:rPr lang="en-US" altLang="zh-CN" i="1"/>
              <a:t>P</a:t>
            </a:r>
            <a:r>
              <a:rPr lang="en-US" altLang="zh-CN" b="0" i="1"/>
              <a:t>a</a:t>
            </a:r>
            <a:r>
              <a:rPr lang="en-US" altLang="zh-CN" baseline="-25000"/>
              <a:t>1</a:t>
            </a:r>
            <a:r>
              <a:rPr lang="en-US" altLang="zh-CN" i="1">
                <a:sym typeface="Symbol" panose="05050102010706020507" pitchFamily="18" charset="2"/>
              </a:rPr>
              <a:t></a:t>
            </a:r>
            <a:r>
              <a:rPr lang="en-US" altLang="zh-CN" i="1"/>
              <a:t>P </a:t>
            </a:r>
            <a:r>
              <a:rPr lang="en-US" altLang="zh-CN" baseline="30000"/>
              <a:t>–1</a:t>
            </a:r>
            <a:r>
              <a:rPr lang="en-US" altLang="zh-CN"/>
              <a:t> + </a:t>
            </a:r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/>
              <a:t> + </a:t>
            </a:r>
            <a:r>
              <a:rPr lang="en-US" altLang="zh-CN" i="1"/>
              <a:t>P</a:t>
            </a:r>
            <a:r>
              <a:rPr lang="en-US" altLang="zh-CN" b="0" i="1"/>
              <a:t>a</a:t>
            </a:r>
            <a:r>
              <a:rPr lang="en-US" altLang="zh-CN" b="0" i="1" baseline="-25000"/>
              <a:t>m</a:t>
            </a:r>
            <a:r>
              <a:rPr lang="en-US" altLang="zh-CN" i="1">
                <a:sym typeface="Symbol" panose="05050102010706020507" pitchFamily="18" charset="2"/>
              </a:rPr>
              <a:t></a:t>
            </a:r>
            <a:r>
              <a:rPr lang="en-US" altLang="zh-CN" b="0" i="1" baseline="30000"/>
              <a:t>m</a:t>
            </a:r>
            <a:r>
              <a:rPr lang="en-US" altLang="zh-CN" i="1"/>
              <a:t>P </a:t>
            </a:r>
            <a:r>
              <a:rPr lang="en-US" altLang="zh-CN" baseline="30000"/>
              <a:t>–1</a:t>
            </a:r>
          </a:p>
        </p:txBody>
      </p:sp>
      <p:sp>
        <p:nvSpPr>
          <p:cNvPr id="44038" name="Text Box 6">
            <a:extLst>
              <a:ext uri="{FF2B5EF4-FFF2-40B4-BE49-F238E27FC236}">
                <a16:creationId xmlns:a16="http://schemas.microsoft.com/office/drawing/2014/main" id="{85529460-B4A2-8681-54B4-28663926DD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1725" y="3409950"/>
            <a:ext cx="2514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= </a:t>
            </a:r>
            <a:r>
              <a:rPr lang="en-US" altLang="zh-CN" i="1"/>
              <a:t>P</a:t>
            </a:r>
            <a:r>
              <a:rPr lang="en-US" altLang="zh-CN" b="0" i="1">
                <a:sym typeface="Symbol" panose="05050102010706020507" pitchFamily="18" charset="2"/>
              </a:rPr>
              <a:t></a:t>
            </a:r>
            <a:r>
              <a:rPr lang="en-US" altLang="zh-CN" i="1">
                <a:sym typeface="Symbol" panose="05050102010706020507" pitchFamily="18" charset="2"/>
              </a:rPr>
              <a:t> </a:t>
            </a:r>
            <a:r>
              <a:rPr lang="en-US" altLang="zh-CN"/>
              <a:t>(</a:t>
            </a:r>
            <a:r>
              <a:rPr lang="en-US" altLang="zh-CN" i="1">
                <a:sym typeface="Symbol" panose="05050102010706020507" pitchFamily="18" charset="2"/>
              </a:rPr>
              <a:t></a:t>
            </a:r>
            <a:r>
              <a:rPr lang="en-US" altLang="zh-CN"/>
              <a:t>)</a:t>
            </a:r>
            <a:r>
              <a:rPr lang="en-US" altLang="zh-CN" i="1"/>
              <a:t>P </a:t>
            </a:r>
            <a:r>
              <a:rPr lang="en-US" altLang="zh-CN" baseline="30000"/>
              <a:t>–1</a:t>
            </a:r>
            <a:r>
              <a:rPr lang="en-US" altLang="zh-CN"/>
              <a:t> .</a:t>
            </a:r>
          </a:p>
        </p:txBody>
      </p:sp>
      <p:sp>
        <p:nvSpPr>
          <p:cNvPr id="44039" name="Text Box 7">
            <a:extLst>
              <a:ext uri="{FF2B5EF4-FFF2-40B4-BE49-F238E27FC236}">
                <a16:creationId xmlns:a16="http://schemas.microsoft.com/office/drawing/2014/main" id="{9876FAB1-0C36-3EA3-805E-67D2AABE53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663" y="4033838"/>
            <a:ext cx="84153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（</a:t>
            </a:r>
            <a:r>
              <a:rPr lang="en-US" altLang="zh-CN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）</a:t>
            </a:r>
            <a:r>
              <a:rPr lang="zh-CN" altLang="en-US"/>
              <a:t>如果 </a:t>
            </a:r>
            <a:r>
              <a:rPr lang="zh-CN" altLang="en-US" i="1">
                <a:sym typeface="Symbol" panose="05050102010706020507" pitchFamily="18" charset="2"/>
              </a:rPr>
              <a:t></a:t>
            </a:r>
            <a:r>
              <a:rPr lang="zh-CN" altLang="en-US"/>
              <a:t> </a:t>
            </a:r>
            <a:r>
              <a:rPr lang="en-US" altLang="zh-CN"/>
              <a:t>= </a:t>
            </a:r>
            <a:r>
              <a:rPr lang="en-US" altLang="zh-CN" b="0"/>
              <a:t>diag</a:t>
            </a:r>
            <a:r>
              <a:rPr lang="en-US" altLang="zh-CN"/>
              <a:t>(</a:t>
            </a:r>
            <a:r>
              <a:rPr lang="en-US" altLang="zh-CN" b="0" i="1">
                <a:sym typeface="Symbol" panose="05050102010706020507" pitchFamily="18" charset="2"/>
              </a:rPr>
              <a:t></a:t>
            </a:r>
            <a:r>
              <a:rPr lang="en-US" altLang="zh-CN" baseline="-25000">
                <a:sym typeface="Symbol" panose="05050102010706020507" pitchFamily="18" charset="2"/>
              </a:rPr>
              <a:t>1 </a:t>
            </a:r>
            <a:r>
              <a:rPr lang="en-US" altLang="zh-CN">
                <a:sym typeface="Symbol" panose="05050102010706020507" pitchFamily="18" charset="2"/>
              </a:rPr>
              <a:t>, </a:t>
            </a:r>
            <a:r>
              <a:rPr lang="en-US" altLang="zh-CN" b="0" i="1">
                <a:sym typeface="Symbol" panose="05050102010706020507" pitchFamily="18" charset="2"/>
              </a:rPr>
              <a:t></a:t>
            </a:r>
            <a:r>
              <a:rPr lang="en-US" altLang="zh-CN" baseline="-25000">
                <a:sym typeface="Symbol" panose="05050102010706020507" pitchFamily="18" charset="2"/>
              </a:rPr>
              <a:t>2 </a:t>
            </a:r>
            <a:r>
              <a:rPr lang="en-US" altLang="zh-CN">
                <a:sym typeface="Symbol" panose="05050102010706020507" pitchFamily="18" charset="2"/>
              </a:rPr>
              <a:t>, </a:t>
            </a:r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>
                <a:sym typeface="Symbol" panose="05050102010706020507" pitchFamily="18" charset="2"/>
              </a:rPr>
              <a:t> , </a:t>
            </a:r>
            <a:r>
              <a:rPr lang="en-US" altLang="zh-CN" b="0" i="1">
                <a:sym typeface="Symbol" panose="05050102010706020507" pitchFamily="18" charset="2"/>
              </a:rPr>
              <a:t></a:t>
            </a:r>
            <a:r>
              <a:rPr lang="en-US" altLang="zh-CN" b="0" i="1" baseline="-25000">
                <a:sym typeface="Symbol" panose="05050102010706020507" pitchFamily="18" charset="2"/>
              </a:rPr>
              <a:t>n</a:t>
            </a:r>
            <a:r>
              <a:rPr lang="en-US" altLang="zh-CN"/>
              <a:t>)</a:t>
            </a:r>
            <a:r>
              <a:rPr lang="zh-CN" altLang="en-US"/>
              <a:t>为对角矩阵，则</a:t>
            </a:r>
          </a:p>
        </p:txBody>
      </p:sp>
      <p:sp>
        <p:nvSpPr>
          <p:cNvPr id="44040" name="Text Box 8">
            <a:extLst>
              <a:ext uri="{FF2B5EF4-FFF2-40B4-BE49-F238E27FC236}">
                <a16:creationId xmlns:a16="http://schemas.microsoft.com/office/drawing/2014/main" id="{9CB8361D-2F4C-EDD6-9BCE-3BE9CA7858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525" y="4781550"/>
            <a:ext cx="7086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>
                <a:sym typeface="Symbol" panose="05050102010706020507" pitchFamily="18" charset="2"/>
              </a:rPr>
              <a:t></a:t>
            </a:r>
            <a:r>
              <a:rPr lang="en-US" altLang="zh-CN" b="0" i="1" baseline="30000">
                <a:sym typeface="Symbol" panose="05050102010706020507" pitchFamily="18" charset="2"/>
              </a:rPr>
              <a:t>k</a:t>
            </a:r>
            <a:r>
              <a:rPr lang="en-US" altLang="zh-CN"/>
              <a:t> = </a:t>
            </a:r>
            <a:r>
              <a:rPr lang="en-US" altLang="zh-CN" b="0"/>
              <a:t>diag</a:t>
            </a:r>
            <a:r>
              <a:rPr lang="en-US" altLang="zh-CN"/>
              <a:t>(</a:t>
            </a:r>
            <a:r>
              <a:rPr lang="en-US" altLang="zh-CN" b="0" i="1">
                <a:sym typeface="Symbol" panose="05050102010706020507" pitchFamily="18" charset="2"/>
              </a:rPr>
              <a:t></a:t>
            </a:r>
            <a:r>
              <a:rPr lang="en-US" altLang="zh-CN" baseline="-25000">
                <a:sym typeface="Symbol" panose="05050102010706020507" pitchFamily="18" charset="2"/>
              </a:rPr>
              <a:t>1</a:t>
            </a:r>
            <a:r>
              <a:rPr lang="en-US" altLang="zh-CN" b="0" i="1" baseline="30000">
                <a:sym typeface="Symbol" panose="05050102010706020507" pitchFamily="18" charset="2"/>
              </a:rPr>
              <a:t>k</a:t>
            </a:r>
            <a:r>
              <a:rPr lang="en-US" altLang="zh-CN" baseline="-25000">
                <a:sym typeface="Symbol" panose="05050102010706020507" pitchFamily="18" charset="2"/>
              </a:rPr>
              <a:t> </a:t>
            </a:r>
            <a:r>
              <a:rPr lang="en-US" altLang="zh-CN">
                <a:sym typeface="Symbol" panose="05050102010706020507" pitchFamily="18" charset="2"/>
              </a:rPr>
              <a:t>, </a:t>
            </a:r>
            <a:r>
              <a:rPr lang="en-US" altLang="zh-CN" b="0" i="1">
                <a:sym typeface="Symbol" panose="05050102010706020507" pitchFamily="18" charset="2"/>
              </a:rPr>
              <a:t></a:t>
            </a:r>
            <a:r>
              <a:rPr lang="en-US" altLang="zh-CN" baseline="-25000">
                <a:sym typeface="Symbol" panose="05050102010706020507" pitchFamily="18" charset="2"/>
              </a:rPr>
              <a:t>2</a:t>
            </a:r>
            <a:r>
              <a:rPr lang="en-US" altLang="zh-CN" b="0" i="1" baseline="30000">
                <a:sym typeface="Symbol" panose="05050102010706020507" pitchFamily="18" charset="2"/>
              </a:rPr>
              <a:t>k</a:t>
            </a:r>
            <a:r>
              <a:rPr lang="en-US" altLang="zh-CN" baseline="-25000">
                <a:sym typeface="Symbol" panose="05050102010706020507" pitchFamily="18" charset="2"/>
              </a:rPr>
              <a:t> </a:t>
            </a:r>
            <a:r>
              <a:rPr lang="en-US" altLang="zh-CN">
                <a:sym typeface="Symbol" panose="05050102010706020507" pitchFamily="18" charset="2"/>
              </a:rPr>
              <a:t>, </a:t>
            </a:r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>
                <a:sym typeface="Symbol" panose="05050102010706020507" pitchFamily="18" charset="2"/>
              </a:rPr>
              <a:t> , </a:t>
            </a:r>
            <a:r>
              <a:rPr lang="en-US" altLang="zh-CN" b="0" i="1">
                <a:sym typeface="Symbol" panose="05050102010706020507" pitchFamily="18" charset="2"/>
              </a:rPr>
              <a:t></a:t>
            </a:r>
            <a:r>
              <a:rPr lang="en-US" altLang="zh-CN" b="0" i="1" baseline="-25000">
                <a:sym typeface="Symbol" panose="05050102010706020507" pitchFamily="18" charset="2"/>
              </a:rPr>
              <a:t>n</a:t>
            </a:r>
            <a:r>
              <a:rPr lang="en-US" altLang="zh-CN" b="0" i="1" baseline="30000">
                <a:sym typeface="Symbol" panose="05050102010706020507" pitchFamily="18" charset="2"/>
              </a:rPr>
              <a:t>k</a:t>
            </a:r>
            <a:r>
              <a:rPr lang="en-US" altLang="zh-CN"/>
              <a:t>)</a:t>
            </a:r>
            <a:r>
              <a:rPr lang="zh-CN" altLang="en-US"/>
              <a:t>，从而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0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0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0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0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0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4" grpId="0" build="p" autoUpdateAnimBg="0"/>
      <p:bldP spid="44035" grpId="0" build="p" autoUpdateAnimBg="0"/>
      <p:bldP spid="44036" grpId="0" build="p" autoUpdateAnimBg="0"/>
      <p:bldP spid="44037" grpId="0" build="p" autoUpdateAnimBg="0"/>
      <p:bldP spid="44038" grpId="0" build="p" autoUpdateAnimBg="0"/>
      <p:bldP spid="44039" grpId="0" build="p" autoUpdateAnimBg="0"/>
      <p:bldP spid="44040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37224FD0-8BA4-822B-24F1-BD83A6DBDB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675" y="785813"/>
            <a:ext cx="55260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b="0" i="1">
                <a:sym typeface="Symbol" panose="05050102010706020507" pitchFamily="18" charset="2"/>
              </a:rPr>
              <a:t></a:t>
            </a:r>
            <a:r>
              <a:rPr lang="en-US" altLang="zh-CN" i="1">
                <a:sym typeface="Symbol" panose="05050102010706020507" pitchFamily="18" charset="2"/>
              </a:rPr>
              <a:t> </a:t>
            </a:r>
            <a:r>
              <a:rPr lang="en-US" altLang="zh-CN"/>
              <a:t>(</a:t>
            </a:r>
            <a:r>
              <a:rPr lang="en-US" altLang="zh-CN" i="1">
                <a:sym typeface="Symbol" panose="05050102010706020507" pitchFamily="18" charset="2"/>
              </a:rPr>
              <a:t></a:t>
            </a:r>
            <a:r>
              <a:rPr lang="en-US" altLang="zh-CN"/>
              <a:t>) = </a:t>
            </a:r>
            <a:r>
              <a:rPr lang="en-US" altLang="zh-CN" b="0" i="1"/>
              <a:t>a</a:t>
            </a:r>
            <a:r>
              <a:rPr lang="en-US" altLang="zh-CN" baseline="-25000"/>
              <a:t>0 </a:t>
            </a:r>
            <a:r>
              <a:rPr lang="en-US" altLang="zh-CN" i="1"/>
              <a:t>E</a:t>
            </a:r>
            <a:r>
              <a:rPr lang="en-US" altLang="zh-CN"/>
              <a:t> + </a:t>
            </a:r>
            <a:r>
              <a:rPr lang="en-US" altLang="zh-CN" b="0" i="1"/>
              <a:t>a</a:t>
            </a:r>
            <a:r>
              <a:rPr lang="en-US" altLang="zh-CN" baseline="-25000"/>
              <a:t>1 </a:t>
            </a:r>
            <a:r>
              <a:rPr lang="en-US" altLang="zh-CN" i="1">
                <a:sym typeface="Symbol" panose="05050102010706020507" pitchFamily="18" charset="2"/>
              </a:rPr>
              <a:t></a:t>
            </a:r>
            <a:r>
              <a:rPr lang="en-US" altLang="zh-CN"/>
              <a:t> + </a:t>
            </a:r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/>
              <a:t> + </a:t>
            </a:r>
            <a:r>
              <a:rPr lang="en-US" altLang="zh-CN" b="0" i="1"/>
              <a:t>a</a:t>
            </a:r>
            <a:r>
              <a:rPr lang="en-US" altLang="zh-CN" b="0" i="1" baseline="-25000"/>
              <a:t>m</a:t>
            </a:r>
            <a:r>
              <a:rPr lang="en-US" altLang="zh-CN" i="1" baseline="-25000"/>
              <a:t> </a:t>
            </a:r>
            <a:r>
              <a:rPr lang="en-US" altLang="zh-CN" i="1">
                <a:sym typeface="Symbol" panose="05050102010706020507" pitchFamily="18" charset="2"/>
              </a:rPr>
              <a:t></a:t>
            </a:r>
            <a:r>
              <a:rPr lang="en-US" altLang="zh-CN" b="0" i="1" baseline="30000"/>
              <a:t>m</a:t>
            </a:r>
            <a:r>
              <a:rPr lang="en-US" altLang="zh-CN" i="1"/>
              <a:t> </a:t>
            </a:r>
          </a:p>
        </p:txBody>
      </p:sp>
      <p:graphicFrame>
        <p:nvGraphicFramePr>
          <p:cNvPr id="45059" name="Object 3">
            <a:extLst>
              <a:ext uri="{FF2B5EF4-FFF2-40B4-BE49-F238E27FC236}">
                <a16:creationId xmlns:a16="http://schemas.microsoft.com/office/drawing/2014/main" id="{A8A85F5E-EC69-5C5F-FD39-808D2B459C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1712913"/>
          <a:ext cx="8382000" cy="195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330440" imgH="939600" progId="Equation.3">
                  <p:embed/>
                </p:oleObj>
              </mc:Choice>
              <mc:Fallback>
                <p:oleObj name="Equation" r:id="rId2" imgW="4330440" imgH="939600" progId="Equation.3">
                  <p:embed/>
                  <p:pic>
                    <p:nvPicPr>
                      <p:cNvPr id="45059" name="Object 3">
                        <a:extLst>
                          <a:ext uri="{FF2B5EF4-FFF2-40B4-BE49-F238E27FC236}">
                            <a16:creationId xmlns:a16="http://schemas.microsoft.com/office/drawing/2014/main" id="{A8A85F5E-EC69-5C5F-FD39-808D2B459C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712913"/>
                        <a:ext cx="8382000" cy="1951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0" name="Object 4">
            <a:extLst>
              <a:ext uri="{FF2B5EF4-FFF2-40B4-BE49-F238E27FC236}">
                <a16:creationId xmlns:a16="http://schemas.microsoft.com/office/drawing/2014/main" id="{94E19079-3588-1D60-E6BE-CB55F51368D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2138" y="3930650"/>
          <a:ext cx="4208462" cy="194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30320" imgH="939600" progId="Equation.3">
                  <p:embed/>
                </p:oleObj>
              </mc:Choice>
              <mc:Fallback>
                <p:oleObj name="Equation" r:id="rId4" imgW="1930320" imgH="939600" progId="Equation.3">
                  <p:embed/>
                  <p:pic>
                    <p:nvPicPr>
                      <p:cNvPr id="45060" name="Object 4">
                        <a:extLst>
                          <a:ext uri="{FF2B5EF4-FFF2-40B4-BE49-F238E27FC236}">
                            <a16:creationId xmlns:a16="http://schemas.microsoft.com/office/drawing/2014/main" id="{94E19079-3588-1D60-E6BE-CB55F51368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138" y="3930650"/>
                        <a:ext cx="4208462" cy="194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5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8" grpId="0" build="p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2DE6A12D-9A8A-B573-160E-6DA213604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1046163"/>
            <a:ext cx="19812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 </a:t>
            </a:r>
            <a:r>
              <a:rPr lang="en-US" altLang="zh-CN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15</a:t>
            </a:r>
            <a:r>
              <a:rPr lang="en-US" altLang="zh-CN" dirty="0"/>
              <a:t>   </a:t>
            </a:r>
            <a:r>
              <a:rPr lang="zh-CN" altLang="en-US" dirty="0"/>
              <a:t>设</a:t>
            </a:r>
          </a:p>
        </p:txBody>
      </p:sp>
      <p:graphicFrame>
        <p:nvGraphicFramePr>
          <p:cNvPr id="46083" name="Object 3">
            <a:extLst>
              <a:ext uri="{FF2B5EF4-FFF2-40B4-BE49-F238E27FC236}">
                <a16:creationId xmlns:a16="http://schemas.microsoft.com/office/drawing/2014/main" id="{F68DF10F-714A-1BA1-C988-2F730D2DB9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84438" y="682625"/>
          <a:ext cx="5586412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933640" imgH="711000" progId="Equation.3">
                  <p:embed/>
                </p:oleObj>
              </mc:Choice>
              <mc:Fallback>
                <p:oleObj name="公式" r:id="rId2" imgW="2933640" imgH="711000" progId="Equation.3">
                  <p:embed/>
                  <p:pic>
                    <p:nvPicPr>
                      <p:cNvPr id="46083" name="Object 3">
                        <a:extLst>
                          <a:ext uri="{FF2B5EF4-FFF2-40B4-BE49-F238E27FC236}">
                            <a16:creationId xmlns:a16="http://schemas.microsoft.com/office/drawing/2014/main" id="{F68DF10F-714A-1BA1-C988-2F730D2DB97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682625"/>
                        <a:ext cx="5586412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4" name="Text Box 4">
            <a:extLst>
              <a:ext uri="{FF2B5EF4-FFF2-40B4-BE49-F238E27FC236}">
                <a16:creationId xmlns:a16="http://schemas.microsoft.com/office/drawing/2014/main" id="{7A9C324B-DB5A-F4E0-5C16-D866ED270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525" y="2205038"/>
            <a:ext cx="4876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求 </a:t>
            </a:r>
            <a:r>
              <a:rPr lang="zh-CN" altLang="en-US" b="0" i="1">
                <a:sym typeface="Symbol" panose="05050102010706020507" pitchFamily="18" charset="2"/>
              </a:rPr>
              <a:t></a:t>
            </a:r>
            <a:r>
              <a:rPr lang="zh-CN" altLang="en-US" i="1">
                <a:sym typeface="Symbol" panose="05050102010706020507" pitchFamily="18" charset="2"/>
              </a:rPr>
              <a:t> </a:t>
            </a:r>
            <a:r>
              <a:rPr lang="en-US" altLang="zh-CN"/>
              <a:t>(</a:t>
            </a:r>
            <a:r>
              <a:rPr lang="en-US" altLang="zh-CN" i="1"/>
              <a:t>A</a:t>
            </a:r>
            <a:r>
              <a:rPr lang="en-US" altLang="zh-CN"/>
              <a:t>) = </a:t>
            </a:r>
            <a:r>
              <a:rPr lang="en-US" altLang="zh-CN" i="1"/>
              <a:t>A</a:t>
            </a:r>
            <a:r>
              <a:rPr lang="en-US" altLang="zh-CN" baseline="30000"/>
              <a:t>3</a:t>
            </a:r>
            <a:r>
              <a:rPr lang="en-US" altLang="zh-CN"/>
              <a:t> + 2</a:t>
            </a:r>
            <a:r>
              <a:rPr lang="en-US" altLang="zh-CN" i="1"/>
              <a:t>A</a:t>
            </a:r>
            <a:r>
              <a:rPr lang="en-US" altLang="zh-CN" baseline="30000"/>
              <a:t>2</a:t>
            </a:r>
            <a:r>
              <a:rPr lang="en-US" altLang="zh-CN"/>
              <a:t> – 3</a:t>
            </a:r>
            <a:r>
              <a:rPr lang="en-US" altLang="zh-CN" i="1"/>
              <a:t>A</a:t>
            </a:r>
            <a:r>
              <a:rPr lang="en-US" altLang="zh-CN"/>
              <a:t> .</a:t>
            </a:r>
          </a:p>
        </p:txBody>
      </p:sp>
      <p:graphicFrame>
        <p:nvGraphicFramePr>
          <p:cNvPr id="46085" name="Object 5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99CCF9C7-D130-00B9-6F23-12A1184DBB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5650" y="2924175"/>
          <a:ext cx="576263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4" imgW="4571822" imgH="3428892" progId="PowerPoint.Show.8">
                  <p:embed/>
                </p:oleObj>
              </mc:Choice>
              <mc:Fallback>
                <p:oleObj name="演示文稿" r:id="rId4" imgW="4571822" imgH="3428892" progId="PowerPoint.Show.8">
                  <p:embed/>
                  <p:pic>
                    <p:nvPicPr>
                      <p:cNvPr id="46085" name="Object 5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99CCF9C7-D130-00B9-6F23-12A1184DBB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264" t="44745" r="85434" b="46852"/>
                      <a:stretch>
                        <a:fillRect/>
                      </a:stretch>
                    </p:blipFill>
                    <p:spPr bwMode="auto">
                      <a:xfrm>
                        <a:off x="755650" y="2924175"/>
                        <a:ext cx="576263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6086" name="Picture 6">
            <a:extLst>
              <a:ext uri="{FF2B5EF4-FFF2-40B4-BE49-F238E27FC236}">
                <a16:creationId xmlns:a16="http://schemas.microsoft.com/office/drawing/2014/main" id="{41796813-1DDC-19D9-F643-F0D3C66EF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25" y="3109913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4" name="Text Box 10">
            <a:extLst>
              <a:ext uri="{FF2B5EF4-FFF2-40B4-BE49-F238E27FC236}">
                <a16:creationId xmlns:a16="http://schemas.microsoft.com/office/drawing/2014/main" id="{DEE60A84-101F-A95C-913E-D48AB5E05E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663" y="1728788"/>
            <a:ext cx="39624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 </a:t>
            </a: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b1</a:t>
            </a:r>
            <a:r>
              <a:rPr lang="en-US" altLang="zh-CN"/>
              <a:t>    </a:t>
            </a:r>
            <a:r>
              <a:rPr lang="zh-CN" altLang="en-US"/>
              <a:t>设方阵 </a:t>
            </a:r>
            <a:r>
              <a:rPr lang="en-US" altLang="zh-CN" i="1"/>
              <a:t>A </a:t>
            </a:r>
            <a:r>
              <a:rPr lang="zh-CN" altLang="en-US"/>
              <a:t>满足</a:t>
            </a:r>
          </a:p>
        </p:txBody>
      </p:sp>
      <p:graphicFrame>
        <p:nvGraphicFramePr>
          <p:cNvPr id="16406" name="Object 22">
            <a:hlinkClick r:id="" action="ppaction://ole?verb=0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3E634A13-7D0F-0D69-B8BC-BC580CD9B41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27538" y="1741488"/>
          <a:ext cx="2544762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04840" imgH="228600" progId="Equation.3">
                  <p:embed/>
                </p:oleObj>
              </mc:Choice>
              <mc:Fallback>
                <p:oleObj name="Equation" r:id="rId2" imgW="1104840" imgH="228600" progId="Equation.3">
                  <p:embed/>
                  <p:pic>
                    <p:nvPicPr>
                      <p:cNvPr id="16406" name="Object 22">
                        <a:hlinkClick r:id="" action="ppaction://ole?verb=0" highlightClick="1"/>
                        <a:hlinkHover r:id="" action="ppaction://macro?name=Macro1" highlightClick="1"/>
                        <a:extLst>
                          <a:ext uri="{FF2B5EF4-FFF2-40B4-BE49-F238E27FC236}">
                            <a16:creationId xmlns:a16="http://schemas.microsoft.com/office/drawing/2014/main" id="{3E634A13-7D0F-0D69-B8BC-BC580CD9B414}"/>
                          </a:ext>
                        </a:extLst>
                      </p:cNvPr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1741488"/>
                        <a:ext cx="2544762" cy="60007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07" name="Rectangle 23">
            <a:extLst>
              <a:ext uri="{FF2B5EF4-FFF2-40B4-BE49-F238E27FC236}">
                <a16:creationId xmlns:a16="http://schemas.microsoft.com/office/drawing/2014/main" id="{12BD0199-D4D7-D430-53D9-F141201CA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950" y="1741488"/>
            <a:ext cx="11509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证明</a:t>
            </a:r>
          </a:p>
        </p:txBody>
      </p:sp>
      <p:graphicFrame>
        <p:nvGraphicFramePr>
          <p:cNvPr id="16408" name="Object 24">
            <a:hlinkClick r:id="" action="ppaction://ole?verb=0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58667CEC-240D-A7E4-7806-0E3DB28968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950" y="2503488"/>
          <a:ext cx="2076450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901440" imgH="215640" progId="Equation.3">
                  <p:embed/>
                </p:oleObj>
              </mc:Choice>
              <mc:Fallback>
                <p:oleObj name="公式" r:id="rId4" imgW="901440" imgH="215640" progId="Equation.3">
                  <p:embed/>
                  <p:pic>
                    <p:nvPicPr>
                      <p:cNvPr id="16408" name="Object 24">
                        <a:hlinkClick r:id="" action="ppaction://ole?verb=0" highlightClick="1"/>
                        <a:hlinkHover r:id="" action="ppaction://macro?name=Macro1" highlightClick="1"/>
                        <a:extLst>
                          <a:ext uri="{FF2B5EF4-FFF2-40B4-BE49-F238E27FC236}">
                            <a16:creationId xmlns:a16="http://schemas.microsoft.com/office/drawing/2014/main" id="{58667CEC-240D-A7E4-7806-0E3DB28968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2503488"/>
                        <a:ext cx="2076450" cy="56673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09" name="Rectangle 25">
            <a:extLst>
              <a:ext uri="{FF2B5EF4-FFF2-40B4-BE49-F238E27FC236}">
                <a16:creationId xmlns:a16="http://schemas.microsoft.com/office/drawing/2014/main" id="{6CAF416E-33A2-47EF-7AC2-2CF5A18B7F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3950" y="2441575"/>
            <a:ext cx="2682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都可逆，并求</a:t>
            </a:r>
          </a:p>
        </p:txBody>
      </p:sp>
      <p:graphicFrame>
        <p:nvGraphicFramePr>
          <p:cNvPr id="16410" name="Object 26">
            <a:hlinkClick r:id="" action="ppaction://ole?verb=0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F7AA0179-6BFC-48E5-3074-E736368ABD4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08550" y="2427288"/>
          <a:ext cx="2924175" cy="60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1269720" imgH="228600" progId="Equation.3">
                  <p:embed/>
                </p:oleObj>
              </mc:Choice>
              <mc:Fallback>
                <p:oleObj name="公式" r:id="rId6" imgW="1269720" imgH="228600" progId="Equation.3">
                  <p:embed/>
                  <p:pic>
                    <p:nvPicPr>
                      <p:cNvPr id="16410" name="Object 26">
                        <a:hlinkClick r:id="" action="ppaction://ole?verb=0" highlightClick="1"/>
                        <a:hlinkHover r:id="" action="ppaction://macro?name=Macro1" highlightClick="1"/>
                        <a:extLst>
                          <a:ext uri="{FF2B5EF4-FFF2-40B4-BE49-F238E27FC236}">
                            <a16:creationId xmlns:a16="http://schemas.microsoft.com/office/drawing/2014/main" id="{F7AA0179-6BFC-48E5-3074-E736368ABD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8550" y="2427288"/>
                        <a:ext cx="2924175" cy="60483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39" name="Object 55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67A2916B-3F48-444D-E8CF-A5432643B36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5650" y="3213100"/>
          <a:ext cx="503238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8" imgW="4530771" imgH="3396846" progId="PowerPoint.Show.8">
                  <p:embed/>
                </p:oleObj>
              </mc:Choice>
              <mc:Fallback>
                <p:oleObj name="演示文稿" r:id="rId8" imgW="4530771" imgH="3396846" progId="PowerPoint.Show.8">
                  <p:embed/>
                  <p:pic>
                    <p:nvPicPr>
                      <p:cNvPr id="16439" name="Object 55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67A2916B-3F48-444D-E8CF-A5432643B362}"/>
                          </a:ext>
                        </a:extLst>
                      </p:cNvPr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264" t="33186" r="86232" b="58412"/>
                      <a:stretch>
                        <a:fillRect/>
                      </a:stretch>
                    </p:blipFill>
                    <p:spPr bwMode="auto">
                      <a:xfrm>
                        <a:off x="755650" y="3213100"/>
                        <a:ext cx="503238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440" name="Picture 56">
            <a:extLst>
              <a:ext uri="{FF2B5EF4-FFF2-40B4-BE49-F238E27FC236}">
                <a16:creationId xmlns:a16="http://schemas.microsoft.com/office/drawing/2014/main" id="{2047DD27-2248-C973-33C2-7212544E0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3395663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41" name="Rectangle 57">
            <a:extLst>
              <a:ext uri="{FF2B5EF4-FFF2-40B4-BE49-F238E27FC236}">
                <a16:creationId xmlns:a16="http://schemas.microsoft.com/office/drawing/2014/main" id="{7E3B43D9-8020-093A-5727-C49CE69F7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765175"/>
            <a:ext cx="4114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七、补充例题</a:t>
            </a:r>
            <a:endParaRPr lang="zh-CN" altLang="en-US" sz="320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6442" name="Text Box 58">
            <a:extLst>
              <a:ext uri="{FF2B5EF4-FFF2-40B4-BE49-F238E27FC236}">
                <a16:creationId xmlns:a16="http://schemas.microsoft.com/office/drawing/2014/main" id="{D51E5B61-3AAF-6B28-00B7-F5093FE7E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663" y="4467225"/>
            <a:ext cx="30511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 </a:t>
            </a: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b2</a:t>
            </a:r>
            <a:r>
              <a:rPr lang="en-US" altLang="zh-CN"/>
              <a:t>   </a:t>
            </a:r>
            <a:r>
              <a:rPr lang="zh-CN" altLang="en-US"/>
              <a:t>设</a:t>
            </a:r>
          </a:p>
        </p:txBody>
      </p:sp>
      <p:graphicFrame>
        <p:nvGraphicFramePr>
          <p:cNvPr id="16443" name="Object 59">
            <a:hlinkClick r:id="" action="ppaction://ole?verb=0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A6748878-07F6-C23D-CBB6-3D99179B051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84438" y="3921125"/>
          <a:ext cx="2635250" cy="171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1" imgW="1091880" imgH="711000" progId="Equation.3">
                  <p:embed/>
                </p:oleObj>
              </mc:Choice>
              <mc:Fallback>
                <p:oleObj name="公式" r:id="rId11" imgW="1091880" imgH="711000" progId="Equation.3">
                  <p:embed/>
                  <p:pic>
                    <p:nvPicPr>
                      <p:cNvPr id="16443" name="Object 59">
                        <a:hlinkClick r:id="" action="ppaction://ole?verb=0" highlightClick="1"/>
                        <a:hlinkHover r:id="" action="ppaction://macro?name=Macro1" highlightClick="1"/>
                        <a:extLst>
                          <a:ext uri="{FF2B5EF4-FFF2-40B4-BE49-F238E27FC236}">
                            <a16:creationId xmlns:a16="http://schemas.microsoft.com/office/drawing/2014/main" id="{A6748878-07F6-C23D-CBB6-3D99179B051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3921125"/>
                        <a:ext cx="2635250" cy="1716088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44" name="Text Box 60">
            <a:extLst>
              <a:ext uri="{FF2B5EF4-FFF2-40B4-BE49-F238E27FC236}">
                <a16:creationId xmlns:a16="http://schemas.microsoft.com/office/drawing/2014/main" id="{7028E001-FBF5-0C3A-4E82-527C251EB5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7813" y="4497388"/>
            <a:ext cx="1066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求 </a:t>
            </a:r>
            <a:r>
              <a:rPr lang="en-US" altLang="zh-CN" i="1"/>
              <a:t>B</a:t>
            </a:r>
            <a:r>
              <a:rPr lang="en-US" altLang="zh-CN"/>
              <a:t>.</a:t>
            </a:r>
          </a:p>
        </p:txBody>
      </p:sp>
      <p:graphicFrame>
        <p:nvGraphicFramePr>
          <p:cNvPr id="16445" name="Object 61">
            <a:hlinkClick r:id="" action="ppaction://ole?verb=0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F7517D7A-05C6-33B8-EC0A-507F9534F3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95900" y="4497388"/>
          <a:ext cx="2405063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3" imgW="863280" imgH="190440" progId="Equation.3">
                  <p:embed/>
                </p:oleObj>
              </mc:Choice>
              <mc:Fallback>
                <p:oleObj name="公式" r:id="rId13" imgW="863280" imgH="190440" progId="Equation.3">
                  <p:embed/>
                  <p:pic>
                    <p:nvPicPr>
                      <p:cNvPr id="16445" name="Object 61">
                        <a:hlinkClick r:id="" action="ppaction://ole?verb=0" highlightClick="1"/>
                        <a:hlinkHover r:id="" action="ppaction://macro?name=Macro1" highlightClick="1"/>
                        <a:extLst>
                          <a:ext uri="{FF2B5EF4-FFF2-40B4-BE49-F238E27FC236}">
                            <a16:creationId xmlns:a16="http://schemas.microsoft.com/office/drawing/2014/main" id="{F7517D7A-05C6-33B8-EC0A-507F9534F3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5900" y="4497388"/>
                        <a:ext cx="2405063" cy="531812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46" name="Object 62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E1B1D456-9749-EED9-2FF1-353437F1EF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7088" y="5661025"/>
          <a:ext cx="50482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15" imgW="4530771" imgH="3396846" progId="PowerPoint.Show.8">
                  <p:embed/>
                </p:oleObj>
              </mc:Choice>
              <mc:Fallback>
                <p:oleObj name="演示文稿" r:id="rId15" imgW="4530771" imgH="3396846" progId="PowerPoint.Show.8">
                  <p:embed/>
                  <p:pic>
                    <p:nvPicPr>
                      <p:cNvPr id="16446" name="Object 62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E1B1D456-9749-EED9-2FF1-353437F1EFF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9045" t="38440" r="85434" b="54201"/>
                      <a:stretch>
                        <a:fillRect/>
                      </a:stretch>
                    </p:blipFill>
                    <p:spPr bwMode="auto">
                      <a:xfrm>
                        <a:off x="827088" y="5661025"/>
                        <a:ext cx="504825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447" name="Picture 63">
            <a:extLst>
              <a:ext uri="{FF2B5EF4-FFF2-40B4-BE49-F238E27FC236}">
                <a16:creationId xmlns:a16="http://schemas.microsoft.com/office/drawing/2014/main" id="{49AC7900-D7B9-B660-4ECE-3CC148CE9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5803900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8" name="Text Box 8">
            <a:extLst>
              <a:ext uri="{FF2B5EF4-FFF2-40B4-BE49-F238E27FC236}">
                <a16:creationId xmlns:a16="http://schemas.microsoft.com/office/drawing/2014/main" id="{00B5B121-36E7-C30B-2CEC-BBB814405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806450"/>
            <a:ext cx="705036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一、逆矩阵的定义、性质和求法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866F4FA-1EAA-29A5-4239-25599D30C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772816"/>
            <a:ext cx="8037567" cy="1982497"/>
          </a:xfrm>
          <a:prstGeom prst="rect">
            <a:avLst/>
          </a:prstGeom>
        </p:spPr>
      </p:pic>
    </p:spTree>
  </p:cSld>
  <p:clrMapOvr>
    <a:masterClrMapping/>
  </p:clrMapOvr>
  <p:transition>
    <p:cover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7" name="Rectangle 29">
            <a:extLst>
              <a:ext uri="{FF2B5EF4-FFF2-40B4-BE49-F238E27FC236}">
                <a16:creationId xmlns:a16="http://schemas.microsoft.com/office/drawing/2014/main" id="{00370554-02C7-7633-C250-38AEDBDEF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836738"/>
            <a:ext cx="83820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定义 </a:t>
            </a:r>
            <a:r>
              <a:rPr lang="en-US" altLang="zh-CN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7</a:t>
            </a:r>
            <a:r>
              <a:rPr lang="en-US" altLang="zh-CN" dirty="0"/>
              <a:t>  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设 </a:t>
            </a:r>
            <a:r>
              <a:rPr lang="zh-CN" altLang="en-US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Ａ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是 </a:t>
            </a:r>
            <a:r>
              <a:rPr lang="en-US" altLang="zh-CN" b="0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阶方阵，若存在 </a:t>
            </a:r>
            <a:r>
              <a:rPr lang="en-US" altLang="zh-CN" b="0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阶方阵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</a:p>
        </p:txBody>
      </p:sp>
      <p:sp>
        <p:nvSpPr>
          <p:cNvPr id="7199" name="Rectangle 31">
            <a:extLst>
              <a:ext uri="{FF2B5EF4-FFF2-40B4-BE49-F238E27FC236}">
                <a16:creationId xmlns:a16="http://schemas.microsoft.com/office/drawing/2014/main" id="{1EDCA2B5-65A9-A13D-9835-E151C1F00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" y="2522538"/>
            <a:ext cx="898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使得</a:t>
            </a:r>
          </a:p>
        </p:txBody>
      </p:sp>
      <p:sp>
        <p:nvSpPr>
          <p:cNvPr id="7200" name="Rectangle 32">
            <a:extLst>
              <a:ext uri="{FF2B5EF4-FFF2-40B4-BE49-F238E27FC236}">
                <a16:creationId xmlns:a16="http://schemas.microsoft.com/office/drawing/2014/main" id="{91DD89EF-5488-DE9D-C8DF-73172D8E7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1275" y="3132138"/>
            <a:ext cx="5724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AB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＝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BA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＝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，                      （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）</a:t>
            </a:r>
          </a:p>
        </p:txBody>
      </p:sp>
      <p:sp>
        <p:nvSpPr>
          <p:cNvPr id="7201" name="Rectangle 33">
            <a:extLst>
              <a:ext uri="{FF2B5EF4-FFF2-40B4-BE49-F238E27FC236}">
                <a16:creationId xmlns:a16="http://schemas.microsoft.com/office/drawing/2014/main" id="{E7306ACB-1923-011A-960B-3D1302B78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" y="3741738"/>
            <a:ext cx="76517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则称矩阵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 </a:t>
            </a:r>
            <a:r>
              <a:rPr lang="zh-CN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可逆，且称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 </a:t>
            </a:r>
            <a:r>
              <a:rPr lang="zh-CN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是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 </a:t>
            </a:r>
            <a:r>
              <a:rPr lang="zh-CN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</a:t>
            </a:r>
            <a:r>
              <a:rPr lang="zh-CN" altLang="zh-CN" sz="320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逆矩阵</a:t>
            </a:r>
            <a:r>
              <a:rPr lang="zh-CN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，记作</a:t>
            </a:r>
          </a:p>
        </p:txBody>
      </p:sp>
      <p:sp>
        <p:nvSpPr>
          <p:cNvPr id="7202" name="Rectangle 34">
            <a:extLst>
              <a:ext uri="{FF2B5EF4-FFF2-40B4-BE49-F238E27FC236}">
                <a16:creationId xmlns:a16="http://schemas.microsoft.com/office/drawing/2014/main" id="{83DAFEFE-847D-E3D1-EB73-CD4F7A878C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1275" y="4427538"/>
            <a:ext cx="16970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＝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zh-CN" altLang="en-US" sz="2400" baseline="30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－</a:t>
            </a:r>
            <a:r>
              <a:rPr lang="en-US" altLang="zh-CN" baseline="30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．</a:t>
            </a:r>
          </a:p>
        </p:txBody>
      </p:sp>
      <p:sp>
        <p:nvSpPr>
          <p:cNvPr id="7203" name="Rectangle 35">
            <a:extLst>
              <a:ext uri="{FF2B5EF4-FFF2-40B4-BE49-F238E27FC236}">
                <a16:creationId xmlns:a16="http://schemas.microsoft.com/office/drawing/2014/main" id="{8E57E5DC-AA0E-C5DB-E8E5-D8DA935BF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037138"/>
            <a:ext cx="8382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/>
              <a:t>如果不存在满足（1）的矩阵 </a:t>
            </a:r>
            <a:r>
              <a:rPr lang="en-US" altLang="zh-CN" i="1"/>
              <a:t>B</a:t>
            </a:r>
            <a:r>
              <a:rPr lang="zh-CN" altLang="en-US"/>
              <a:t>，</a:t>
            </a:r>
            <a:r>
              <a:rPr lang="zh-CN" altLang="zh-CN"/>
              <a:t>则称矩阵 </a:t>
            </a:r>
            <a:r>
              <a:rPr lang="en-US" altLang="zh-CN" i="1"/>
              <a:t>A </a:t>
            </a:r>
            <a:r>
              <a:rPr lang="zh-CN" altLang="zh-CN"/>
              <a:t>是不</a:t>
            </a:r>
          </a:p>
        </p:txBody>
      </p:sp>
      <p:sp>
        <p:nvSpPr>
          <p:cNvPr id="7204" name="Rectangle 36">
            <a:extLst>
              <a:ext uri="{FF2B5EF4-FFF2-40B4-BE49-F238E27FC236}">
                <a16:creationId xmlns:a16="http://schemas.microsoft.com/office/drawing/2014/main" id="{638EC191-C248-47AD-9075-9DEA1746C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" y="5646738"/>
            <a:ext cx="1701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/>
              <a:t>可逆的． </a:t>
            </a:r>
            <a:endParaRPr lang="zh-CN" altLang="en-US"/>
          </a:p>
        </p:txBody>
      </p:sp>
      <p:sp>
        <p:nvSpPr>
          <p:cNvPr id="7205" name="Rectangle 37">
            <a:extLst>
              <a:ext uri="{FF2B5EF4-FFF2-40B4-BE49-F238E27FC236}">
                <a16:creationId xmlns:a16="http://schemas.microsoft.com/office/drawing/2014/main" id="{5DBD0721-6B09-B81B-ED18-BDCB14C13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755650"/>
            <a:ext cx="4114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二、逆矩阵的概念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97" grpId="0" build="p" autoUpdateAnimBg="0"/>
      <p:bldP spid="7199" grpId="0" build="p" autoUpdateAnimBg="0" advAuto="0"/>
      <p:bldP spid="7200" grpId="0" build="p" autoUpdateAnimBg="0" advAuto="1000"/>
      <p:bldP spid="7201" grpId="0" build="p" autoUpdateAnimBg="0" advAuto="0"/>
      <p:bldP spid="7202" grpId="0" build="p" autoUpdateAnimBg="0" advAuto="1000"/>
      <p:bldP spid="7203" grpId="0" build="p" autoUpdateAnimBg="0"/>
      <p:bldP spid="7204" grpId="0" build="p" autoUpdateAnimBg="0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9" name="Rectangle 11">
            <a:extLst>
              <a:ext uri="{FF2B5EF4-FFF2-40B4-BE49-F238E27FC236}">
                <a16:creationId xmlns:a16="http://schemas.microsoft.com/office/drawing/2014/main" id="{527C4812-D607-9D93-9C9F-D73F8C80D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668463"/>
            <a:ext cx="26844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/>
              <a:t>现在的问题是</a:t>
            </a:r>
            <a:r>
              <a:rPr lang="zh-CN" altLang="en-US"/>
              <a:t>：</a:t>
            </a:r>
          </a:p>
        </p:txBody>
      </p:sp>
      <p:sp>
        <p:nvSpPr>
          <p:cNvPr id="32780" name="Rectangle 12">
            <a:extLst>
              <a:ext uri="{FF2B5EF4-FFF2-40B4-BE49-F238E27FC236}">
                <a16:creationId xmlns:a16="http://schemas.microsoft.com/office/drawing/2014/main" id="{F07C6506-891E-18F2-1AE9-06B066196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3173413"/>
            <a:ext cx="75787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可逆矩阵的逆矩阵是否唯一，如何求逆矩阵？</a:t>
            </a:r>
            <a:endParaRPr lang="zh-CN" altLang="en-US">
              <a:solidFill>
                <a:srgbClr val="008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2781" name="Rectangle 13">
            <a:extLst>
              <a:ext uri="{FF2B5EF4-FFF2-40B4-BE49-F238E27FC236}">
                <a16:creationId xmlns:a16="http://schemas.microsoft.com/office/drawing/2014/main" id="{88A60EF3-CFAE-8C0B-1A8F-16305A1FBF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3933825"/>
            <a:ext cx="46021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可逆矩阵有什么性质？</a:t>
            </a:r>
            <a:endParaRPr lang="zh-CN" altLang="en-US">
              <a:solidFill>
                <a:srgbClr val="008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2784" name="Rectangle 16">
            <a:extLst>
              <a:ext uri="{FF2B5EF4-FFF2-40B4-BE49-F238E27FC236}">
                <a16:creationId xmlns:a16="http://schemas.microsoft.com/office/drawing/2014/main" id="{28808A9E-A89C-6CE5-7D2F-495B4DADDA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420938"/>
            <a:ext cx="56102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矩阵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 </a:t>
            </a:r>
            <a:r>
              <a:rPr lang="zh-CN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满足什么条件时可逆？</a:t>
            </a:r>
            <a:endParaRPr lang="zh-CN" altLang="en-US">
              <a:solidFill>
                <a:srgbClr val="008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9" grpId="0"/>
      <p:bldP spid="32780" grpId="0"/>
      <p:bldP spid="32781" grpId="0"/>
      <p:bldP spid="3278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2" name="Text Box 10">
            <a:extLst>
              <a:ext uri="{FF2B5EF4-FFF2-40B4-BE49-F238E27FC236}">
                <a16:creationId xmlns:a16="http://schemas.microsoft.com/office/drawing/2014/main" id="{8C2A2D06-3C7E-B7EB-BA70-69B474C01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663" y="692150"/>
            <a:ext cx="6934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三、矩阵可逆的充要条件</a:t>
            </a:r>
            <a:endParaRPr lang="zh-CN" altLang="en-US" sz="320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222" name="Rectangle 30">
            <a:extLst>
              <a:ext uri="{FF2B5EF4-FFF2-40B4-BE49-F238E27FC236}">
                <a16:creationId xmlns:a16="http://schemas.microsoft.com/office/drawing/2014/main" id="{87A3261E-D7DF-A613-8595-466E6D6FC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1516063"/>
            <a:ext cx="83820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结论 </a:t>
            </a:r>
            <a:r>
              <a:rPr lang="zh-CN" altLang="en-US" dirty="0"/>
              <a:t>：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如果 </a:t>
            </a:r>
            <a:r>
              <a:rPr lang="en-US" altLang="zh-CN" b="0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阶矩阵</a:t>
            </a:r>
            <a:r>
              <a:rPr lang="zh-CN" altLang="en-US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Ａ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可逆，则它的逆矩阵是唯</a:t>
            </a:r>
          </a:p>
        </p:txBody>
      </p:sp>
      <p:sp>
        <p:nvSpPr>
          <p:cNvPr id="8223" name="Rectangle 31">
            <a:extLst>
              <a:ext uri="{FF2B5EF4-FFF2-40B4-BE49-F238E27FC236}">
                <a16:creationId xmlns:a16="http://schemas.microsoft.com/office/drawing/2014/main" id="{6F8485BA-FE55-47A3-B613-8DF1B6668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2192338"/>
            <a:ext cx="12557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一的．</a:t>
            </a:r>
          </a:p>
        </p:txBody>
      </p:sp>
      <p:graphicFrame>
        <p:nvGraphicFramePr>
          <p:cNvPr id="8233" name="Object 41">
            <a:extLst>
              <a:ext uri="{FF2B5EF4-FFF2-40B4-BE49-F238E27FC236}">
                <a16:creationId xmlns:a16="http://schemas.microsoft.com/office/drawing/2014/main" id="{AED6682A-17AF-B558-0D65-C6E72546F16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32150" y="4124325"/>
          <a:ext cx="2149475" cy="107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38080" imgH="419040" progId="Equation.3">
                  <p:embed/>
                </p:oleObj>
              </mc:Choice>
              <mc:Fallback>
                <p:oleObj name="Equation" r:id="rId2" imgW="838080" imgH="419040" progId="Equation.3">
                  <p:embed/>
                  <p:pic>
                    <p:nvPicPr>
                      <p:cNvPr id="8233" name="Object 41">
                        <a:extLst>
                          <a:ext uri="{FF2B5EF4-FFF2-40B4-BE49-F238E27FC236}">
                            <a16:creationId xmlns:a16="http://schemas.microsoft.com/office/drawing/2014/main" id="{AED6682A-17AF-B558-0D65-C6E72546F16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2150" y="4124325"/>
                        <a:ext cx="2149475" cy="1074738"/>
                      </a:xfrm>
                      <a:prstGeom prst="rect">
                        <a:avLst/>
                      </a:prstGeom>
                      <a:solidFill>
                        <a:srgbClr val="FF99CC">
                          <a:alpha val="50000"/>
                        </a:srgbClr>
                      </a:solidFill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34" name="Rectangle 42">
            <a:extLst>
              <a:ext uri="{FF2B5EF4-FFF2-40B4-BE49-F238E27FC236}">
                <a16:creationId xmlns:a16="http://schemas.microsoft.com/office/drawing/2014/main" id="{1DDFCF2C-DBE4-4196-D7D9-B2F4D45BD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076" y="2890798"/>
            <a:ext cx="75882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定理</a:t>
            </a:r>
            <a:r>
              <a:rPr lang="en-US" altLang="zh-CN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zh-CN" altLang="en-US" dirty="0"/>
              <a:t>  </a:t>
            </a:r>
            <a:r>
              <a:rPr lang="en-US" altLang="zh-CN" b="0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 dirty="0">
                <a:solidFill>
                  <a:srgbClr val="006600"/>
                </a:solidFill>
              </a:rPr>
              <a:t>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阶矩阵</a:t>
            </a:r>
            <a:r>
              <a:rPr lang="zh-CN" altLang="en-US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Ａ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可逆的充要条件是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|</a:t>
            </a:r>
            <a:r>
              <a:rPr lang="zh-CN" altLang="en-US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Ａ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| 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 0.  </a:t>
            </a:r>
          </a:p>
        </p:txBody>
      </p:sp>
      <p:sp>
        <p:nvSpPr>
          <p:cNvPr id="8236" name="Rectangle 44">
            <a:extLst>
              <a:ext uri="{FF2B5EF4-FFF2-40B4-BE49-F238E27FC236}">
                <a16:creationId xmlns:a16="http://schemas.microsoft.com/office/drawing/2014/main" id="{08B241BF-34BB-BB83-B2F0-2376ECD82E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04" y="5276442"/>
            <a:ext cx="51768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其中</a:t>
            </a:r>
            <a:r>
              <a:rPr lang="zh-CN" altLang="en-US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Ａ</a:t>
            </a:r>
            <a:r>
              <a:rPr lang="zh-CN" altLang="en-US" baseline="300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</a:t>
            </a:r>
            <a:r>
              <a:rPr lang="zh-CN" altLang="en-US" baseline="300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为矩阵</a:t>
            </a:r>
            <a:r>
              <a:rPr lang="zh-CN" altLang="en-US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Ａ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的伴随矩阵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</a:p>
        </p:txBody>
      </p:sp>
      <p:sp>
        <p:nvSpPr>
          <p:cNvPr id="3" name="Rectangle 42">
            <a:extLst>
              <a:ext uri="{FF2B5EF4-FFF2-40B4-BE49-F238E27FC236}">
                <a16:creationId xmlns:a16="http://schemas.microsoft.com/office/drawing/2014/main" id="{40C7AF18-7261-741F-2167-9C341EB82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04" y="3513999"/>
            <a:ext cx="7588250" cy="1877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定理</a:t>
            </a:r>
            <a:r>
              <a:rPr lang="en-US" altLang="zh-CN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如果</a:t>
            </a:r>
            <a:r>
              <a:rPr lang="zh-CN" altLang="en-US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Ａ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可逆，则</a:t>
            </a:r>
          </a:p>
          <a:p>
            <a:pPr>
              <a:spcBef>
                <a:spcPct val="50000"/>
              </a:spcBef>
            </a:pPr>
            <a:endParaRPr lang="zh-CN" altLang="en-US" dirty="0"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endParaRPr lang="en-US" altLang="zh-CN" dirty="0"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22" grpId="0" build="p" autoUpdateAnimBg="0"/>
      <p:bldP spid="8223" grpId="0" build="p" autoUpdateAnimBg="0" advAuto="0"/>
      <p:bldP spid="8234" grpId="0" build="p" autoUpdateAnimBg="0"/>
      <p:bldP spid="8236" grpId="0"/>
      <p:bldP spid="3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3" name="Rectangle 29">
            <a:extLst>
              <a:ext uri="{FF2B5EF4-FFF2-40B4-BE49-F238E27FC236}">
                <a16:creationId xmlns:a16="http://schemas.microsoft.com/office/drawing/2014/main" id="{C86B08B8-C795-B7CE-C030-A83FC970E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762000"/>
            <a:ext cx="5413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由</a:t>
            </a:r>
          </a:p>
        </p:txBody>
      </p:sp>
      <p:sp>
        <p:nvSpPr>
          <p:cNvPr id="11294" name="Rectangle 30">
            <a:extLst>
              <a:ext uri="{FF2B5EF4-FFF2-40B4-BE49-F238E27FC236}">
                <a16:creationId xmlns:a16="http://schemas.microsoft.com/office/drawing/2014/main" id="{454032C1-A347-5FA0-96FA-824A805E7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1600200"/>
            <a:ext cx="82359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推论</a:t>
            </a:r>
            <a:r>
              <a:rPr lang="zh-CN" altLang="en-US" dirty="0"/>
              <a:t>    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若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AB 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=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（或</a:t>
            </a:r>
            <a:r>
              <a:rPr lang="zh-CN" altLang="en-US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BA 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=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），则</a:t>
            </a:r>
            <a:r>
              <a:rPr lang="zh-CN" altLang="en-US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 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=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A</a:t>
            </a:r>
            <a:r>
              <a:rPr lang="en-US" altLang="zh-CN" baseline="300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-1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.</a:t>
            </a:r>
            <a:endParaRPr lang="en-US" altLang="zh-CN" i="1" dirty="0"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11300" name="Object 36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8268392B-7AE5-E159-E8A6-DA48FC95A0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8888" y="809625"/>
          <a:ext cx="114458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2" imgW="4530771" imgH="3396846" progId="PowerPoint.Show.8">
                  <p:embed/>
                </p:oleObj>
              </mc:Choice>
              <mc:Fallback>
                <p:oleObj name="演示文稿" r:id="rId2" imgW="4530771" imgH="3396846" progId="PowerPoint.Show.8">
                  <p:embed/>
                  <p:pic>
                    <p:nvPicPr>
                      <p:cNvPr id="11300" name="Object 36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8268392B-7AE5-E159-E8A6-DA48FC95A0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0833" t="19995" r="66667" b="73340"/>
                      <a:stretch>
                        <a:fillRect/>
                      </a:stretch>
                    </p:blipFill>
                    <p:spPr bwMode="auto">
                      <a:xfrm>
                        <a:off x="1258888" y="809625"/>
                        <a:ext cx="1144587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02" name="Rectangle 38">
            <a:extLst>
              <a:ext uri="{FF2B5EF4-FFF2-40B4-BE49-F238E27FC236}">
                <a16:creationId xmlns:a16="http://schemas.microsoft.com/office/drawing/2014/main" id="{DA8C9BB5-0D2B-44D3-68CA-A98FECAF7C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9088" y="762000"/>
            <a:ext cx="26844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可得下述推论：</a:t>
            </a:r>
          </a:p>
        </p:txBody>
      </p:sp>
      <p:pic>
        <p:nvPicPr>
          <p:cNvPr id="11303" name="Picture 39">
            <a:extLst>
              <a:ext uri="{FF2B5EF4-FFF2-40B4-BE49-F238E27FC236}">
                <a16:creationId xmlns:a16="http://schemas.microsoft.com/office/drawing/2014/main" id="{B0B63A14-3EA7-D2B0-79DF-530E3FF8C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888" y="881063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304" name="Object 40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57041BF6-5754-016C-3AB9-865F301C0C3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5650" y="2420938"/>
          <a:ext cx="93662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5" imgW="4530771" imgH="3396846" progId="PowerPoint.Show.8">
                  <p:embed/>
                </p:oleObj>
              </mc:Choice>
              <mc:Fallback>
                <p:oleObj name="演示文稿" r:id="rId5" imgW="4530771" imgH="3396846" progId="PowerPoint.Show.8">
                  <p:embed/>
                  <p:pic>
                    <p:nvPicPr>
                      <p:cNvPr id="11304" name="Object 40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57041BF6-5754-016C-3AB9-865F301C0C3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244" t="31111" r="81535" b="60509"/>
                      <a:stretch>
                        <a:fillRect/>
                      </a:stretch>
                    </p:blipFill>
                    <p:spPr bwMode="auto">
                      <a:xfrm>
                        <a:off x="755650" y="2420938"/>
                        <a:ext cx="936625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93" grpId="0" build="p" autoUpdateAnimBg="0"/>
      <p:bldP spid="11294" grpId="0" build="p" autoUpdateAnimBg="0"/>
      <p:bldP spid="11302" grpId="0" build="p" autoUpdateAnimBg="0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5" name="Rectangle 35">
            <a:extLst>
              <a:ext uri="{FF2B5EF4-FFF2-40B4-BE49-F238E27FC236}">
                <a16:creationId xmlns:a16="http://schemas.microsoft.com/office/drawing/2014/main" id="{8392F7CD-153B-00A6-06A6-5DED52591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1333500"/>
            <a:ext cx="84153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若 </a:t>
            </a:r>
            <a:r>
              <a:rPr lang="en-US" altLang="zh-CN" b="0" i="1"/>
              <a:t>n</a:t>
            </a:r>
            <a:r>
              <a:rPr lang="en-US" altLang="zh-CN"/>
              <a:t> </a:t>
            </a:r>
            <a:r>
              <a:rPr lang="zh-CN" altLang="en-US"/>
              <a:t>阶矩阵 </a:t>
            </a:r>
            <a:r>
              <a:rPr lang="en-US" altLang="zh-CN" i="1"/>
              <a:t>A </a:t>
            </a:r>
            <a:r>
              <a:rPr lang="zh-CN" altLang="en-US"/>
              <a:t>的行列式不为零，即  </a:t>
            </a:r>
            <a:r>
              <a:rPr lang="en-US" altLang="zh-CN">
                <a:latin typeface="黑体" panose="02010609060101010101" pitchFamily="49" charset="-122"/>
              </a:rPr>
              <a:t>|</a:t>
            </a:r>
            <a:r>
              <a:rPr lang="en-US" altLang="zh-CN" i="1"/>
              <a:t>A</a:t>
            </a:r>
            <a:r>
              <a:rPr lang="en-US" altLang="zh-CN">
                <a:latin typeface="黑体" panose="02010609060101010101" pitchFamily="49" charset="-122"/>
              </a:rPr>
              <a:t>|</a:t>
            </a:r>
            <a:r>
              <a:rPr lang="en-US" altLang="zh-CN"/>
              <a:t> </a:t>
            </a:r>
            <a:r>
              <a:rPr lang="en-US" altLang="zh-CN">
                <a:sym typeface="Symbol" panose="05050102010706020507" pitchFamily="18" charset="2"/>
              </a:rPr>
              <a:t> 0</a:t>
            </a:r>
            <a:r>
              <a:rPr lang="zh-CN" altLang="en-US">
                <a:sym typeface="Symbol" panose="05050102010706020507" pitchFamily="18" charset="2"/>
              </a:rPr>
              <a:t>，则称 </a:t>
            </a:r>
            <a:r>
              <a:rPr lang="en-US" altLang="zh-CN" i="1">
                <a:sym typeface="Symbol" panose="05050102010706020507" pitchFamily="18" charset="2"/>
              </a:rPr>
              <a:t>A</a:t>
            </a:r>
            <a:r>
              <a:rPr lang="en-US" altLang="zh-CN">
                <a:sym typeface="Symbol" panose="05050102010706020507" pitchFamily="18" charset="2"/>
              </a:rPr>
              <a:t> </a:t>
            </a:r>
          </a:p>
        </p:txBody>
      </p:sp>
      <p:sp>
        <p:nvSpPr>
          <p:cNvPr id="10276" name="Rectangle 36">
            <a:extLst>
              <a:ext uri="{FF2B5EF4-FFF2-40B4-BE49-F238E27FC236}">
                <a16:creationId xmlns:a16="http://schemas.microsoft.com/office/drawing/2014/main" id="{F8F55A43-66BE-ADE5-EA0F-278AE42AC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1997075"/>
            <a:ext cx="7924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ym typeface="Symbol" panose="05050102010706020507" pitchFamily="18" charset="2"/>
              </a:rPr>
              <a:t>为</a:t>
            </a:r>
            <a:r>
              <a:rPr lang="zh-CN" altLang="en-US" sz="320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非奇异矩阵</a:t>
            </a:r>
            <a:r>
              <a:rPr lang="zh-CN" altLang="en-US">
                <a:sym typeface="Symbol" panose="05050102010706020507" pitchFamily="18" charset="2"/>
              </a:rPr>
              <a:t>，否则称 </a:t>
            </a:r>
            <a:r>
              <a:rPr lang="en-US" altLang="zh-CN" i="1">
                <a:sym typeface="Symbol" panose="05050102010706020507" pitchFamily="18" charset="2"/>
              </a:rPr>
              <a:t>A </a:t>
            </a:r>
            <a:r>
              <a:rPr lang="zh-CN" altLang="en-US">
                <a:sym typeface="Symbol" panose="05050102010706020507" pitchFamily="18" charset="2"/>
              </a:rPr>
              <a:t>为</a:t>
            </a:r>
            <a:r>
              <a:rPr lang="zh-CN" altLang="en-US" sz="320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奇异矩阵</a:t>
            </a:r>
            <a:r>
              <a:rPr lang="en-US" altLang="zh-CN">
                <a:sym typeface="Symbol" panose="05050102010706020507" pitchFamily="18" charset="2"/>
              </a:rPr>
              <a:t>.</a:t>
            </a:r>
          </a:p>
        </p:txBody>
      </p:sp>
      <p:sp>
        <p:nvSpPr>
          <p:cNvPr id="10278" name="Rectangle 38">
            <a:extLst>
              <a:ext uri="{FF2B5EF4-FFF2-40B4-BE49-F238E27FC236}">
                <a16:creationId xmlns:a16="http://schemas.microsoft.com/office/drawing/2014/main" id="{E6DC4F6C-FB29-E94B-4215-440F0C178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2693988"/>
            <a:ext cx="90360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ym typeface="Symbol" panose="05050102010706020507" pitchFamily="18" charset="2"/>
              </a:rPr>
              <a:t>明，矩阵 </a:t>
            </a:r>
            <a:r>
              <a:rPr lang="en-US" altLang="zh-CN" i="1">
                <a:sym typeface="Symbol" panose="05050102010706020507" pitchFamily="18" charset="2"/>
              </a:rPr>
              <a:t>A </a:t>
            </a:r>
            <a:r>
              <a:rPr lang="zh-CN" altLang="en-US">
                <a:sym typeface="Symbol" panose="05050102010706020507" pitchFamily="18" charset="2"/>
              </a:rPr>
              <a:t>可逆与矩阵</a:t>
            </a:r>
            <a:r>
              <a:rPr lang="zh-CN" altLang="en-US" i="1">
                <a:sym typeface="Symbol" panose="05050102010706020507" pitchFamily="18" charset="2"/>
              </a:rPr>
              <a:t>Ａ</a:t>
            </a:r>
            <a:r>
              <a:rPr lang="zh-CN" altLang="en-US">
                <a:sym typeface="Symbol" panose="05050102010706020507" pitchFamily="18" charset="2"/>
              </a:rPr>
              <a:t>非奇异是等价的概念</a:t>
            </a:r>
            <a:r>
              <a:rPr lang="en-US" altLang="zh-CN">
                <a:sym typeface="Symbol" panose="05050102010706020507" pitchFamily="18" charset="2"/>
              </a:rPr>
              <a:t>.</a:t>
            </a:r>
          </a:p>
        </p:txBody>
      </p:sp>
      <p:sp>
        <p:nvSpPr>
          <p:cNvPr id="10280" name="Rectangle 40">
            <a:extLst>
              <a:ext uri="{FF2B5EF4-FFF2-40B4-BE49-F238E27FC236}">
                <a16:creationId xmlns:a16="http://schemas.microsoft.com/office/drawing/2014/main" id="{D0AEF48B-6AD6-253E-BB26-925708558B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3400425"/>
            <a:ext cx="84153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ym typeface="Symbol" panose="05050102010706020507" pitchFamily="18" charset="2"/>
              </a:rPr>
              <a:t>定理２不仅给出了矩阵可逆的充要条件，而且给出</a:t>
            </a:r>
          </a:p>
        </p:txBody>
      </p:sp>
      <p:sp>
        <p:nvSpPr>
          <p:cNvPr id="10281" name="Rectangle 41">
            <a:extLst>
              <a:ext uri="{FF2B5EF4-FFF2-40B4-BE49-F238E27FC236}">
                <a16:creationId xmlns:a16="http://schemas.microsoft.com/office/drawing/2014/main" id="{61E6743E-C6B3-263D-CA5E-D9CFD853CE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4060825"/>
            <a:ext cx="90360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ym typeface="Symbol" panose="05050102010706020507" pitchFamily="18" charset="2"/>
              </a:rPr>
              <a:t>了求矩阵的逆矩阵的一种方法，称这种方法为</a:t>
            </a:r>
            <a:r>
              <a:rPr lang="zh-CN" altLang="en-US" sz="320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伴随矩阵</a:t>
            </a:r>
          </a:p>
        </p:txBody>
      </p:sp>
      <p:sp>
        <p:nvSpPr>
          <p:cNvPr id="10282" name="Rectangle 42">
            <a:extLst>
              <a:ext uri="{FF2B5EF4-FFF2-40B4-BE49-F238E27FC236}">
                <a16:creationId xmlns:a16="http://schemas.microsoft.com/office/drawing/2014/main" id="{1A595A79-7231-E6B0-A945-87815304C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4794250"/>
            <a:ext cx="2590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法</a:t>
            </a:r>
            <a:r>
              <a:rPr lang="en-US" altLang="zh-CN">
                <a:sym typeface="Symbol" panose="05050102010706020507" pitchFamily="18" charset="2"/>
              </a:rPr>
              <a:t>. </a:t>
            </a:r>
          </a:p>
        </p:txBody>
      </p:sp>
      <p:graphicFrame>
        <p:nvGraphicFramePr>
          <p:cNvPr id="10285" name="Object 45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165B70EC-4D5B-B4E9-3F90-C26736AF9C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69088" y="2081213"/>
          <a:ext cx="114458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2" imgW="4530771" imgH="3396846" progId="PowerPoint.Show.8">
                  <p:embed/>
                </p:oleObj>
              </mc:Choice>
              <mc:Fallback>
                <p:oleObj name="演示文稿" r:id="rId2" imgW="4530771" imgH="3396846" progId="PowerPoint.Show.8">
                  <p:embed/>
                  <p:pic>
                    <p:nvPicPr>
                      <p:cNvPr id="10285" name="Object 45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165B70EC-4D5B-B4E9-3F90-C26736AF9C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0833" t="19995" r="66667" b="73340"/>
                      <a:stretch>
                        <a:fillRect/>
                      </a:stretch>
                    </p:blipFill>
                    <p:spPr bwMode="auto">
                      <a:xfrm>
                        <a:off x="6669088" y="2081213"/>
                        <a:ext cx="1144587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86" name="Picture 46">
            <a:extLst>
              <a:ext uri="{FF2B5EF4-FFF2-40B4-BE49-F238E27FC236}">
                <a16:creationId xmlns:a16="http://schemas.microsoft.com/office/drawing/2014/main" id="{B1BD372C-2621-9A91-AC3B-74B9EEE03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2152650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89" name="Rectangle 49">
            <a:extLst>
              <a:ext uri="{FF2B5EF4-FFF2-40B4-BE49-F238E27FC236}">
                <a16:creationId xmlns:a16="http://schemas.microsoft.com/office/drawing/2014/main" id="{EFF2428C-CCD8-0382-3BEF-085F88961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8350" y="2058988"/>
            <a:ext cx="5413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ym typeface="Symbol" panose="05050102010706020507" pitchFamily="18" charset="2"/>
              </a:rPr>
              <a:t>说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5" grpId="0" build="p" autoUpdateAnimBg="0"/>
      <p:bldP spid="10276" grpId="0" build="p" autoUpdateAnimBg="0" advAuto="0"/>
      <p:bldP spid="10278" grpId="0" build="p" autoUpdateAnimBg="0" advAuto="0"/>
      <p:bldP spid="10280" grpId="0" build="p" autoUpdateAnimBg="0"/>
      <p:bldP spid="10281" grpId="0" build="p" autoUpdateAnimBg="0" advAuto="0"/>
      <p:bldP spid="10282" grpId="0" build="p" autoUpdateAnimBg="0" advAuto="0"/>
      <p:bldP spid="1028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60307ECB-45F4-A842-0BFC-DC07D79199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692150"/>
            <a:ext cx="4953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四、可逆矩阵的性质</a:t>
            </a:r>
            <a:endParaRPr lang="zh-CN" altLang="en-US" sz="320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12332" name="Group 44">
            <a:extLst>
              <a:ext uri="{FF2B5EF4-FFF2-40B4-BE49-F238E27FC236}">
                <a16:creationId xmlns:a16="http://schemas.microsoft.com/office/drawing/2014/main" id="{72C9B61A-DE7F-4FC8-431F-80434CA2AFAE}"/>
              </a:ext>
            </a:extLst>
          </p:cNvPr>
          <p:cNvGrpSpPr>
            <a:grpSpLocks/>
          </p:cNvGrpSpPr>
          <p:nvPr/>
        </p:nvGrpSpPr>
        <p:grpSpPr bwMode="auto">
          <a:xfrm>
            <a:off x="979488" y="3990975"/>
            <a:ext cx="4462462" cy="990600"/>
            <a:chOff x="1029" y="2601"/>
            <a:chExt cx="1999" cy="624"/>
          </a:xfrm>
        </p:grpSpPr>
        <p:graphicFrame>
          <p:nvGraphicFramePr>
            <p:cNvPr id="12300" name="Object 12">
              <a:extLst>
                <a:ext uri="{FF2B5EF4-FFF2-40B4-BE49-F238E27FC236}">
                  <a16:creationId xmlns:a16="http://schemas.microsoft.com/office/drawing/2014/main" id="{311ECC9C-9C90-26CC-EDE0-3FBA59179FF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40" y="2601"/>
            <a:ext cx="1588" cy="6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1002960" imgH="393480" progId="Equation.3">
                    <p:embed/>
                  </p:oleObj>
                </mc:Choice>
                <mc:Fallback>
                  <p:oleObj name="公式" r:id="rId2" imgW="1002960" imgH="393480" progId="Equation.3">
                    <p:embed/>
                    <p:pic>
                      <p:nvPicPr>
                        <p:cNvPr id="12300" name="Object 12">
                          <a:extLst>
                            <a:ext uri="{FF2B5EF4-FFF2-40B4-BE49-F238E27FC236}">
                              <a16:creationId xmlns:a16="http://schemas.microsoft.com/office/drawing/2014/main" id="{311ECC9C-9C90-26CC-EDE0-3FBA59179FF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0" y="2601"/>
                          <a:ext cx="1588" cy="6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02" name="Text Box 14">
              <a:extLst>
                <a:ext uri="{FF2B5EF4-FFF2-40B4-BE49-F238E27FC236}">
                  <a16:creationId xmlns:a16="http://schemas.microsoft.com/office/drawing/2014/main" id="{BBEF39F9-25A3-9650-D4D6-36631A5E05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9" y="2749"/>
              <a:ext cx="38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(2)</a:t>
              </a:r>
              <a:endParaRPr lang="en-US" altLang="zh-CN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sp>
        <p:nvSpPr>
          <p:cNvPr id="12324" name="Rectangle 36">
            <a:extLst>
              <a:ext uri="{FF2B5EF4-FFF2-40B4-BE49-F238E27FC236}">
                <a16:creationId xmlns:a16="http://schemas.microsoft.com/office/drawing/2014/main" id="{A414604A-B7CD-F22D-FA02-61C0009D4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1533525"/>
            <a:ext cx="84153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设 </a:t>
            </a:r>
            <a:r>
              <a:rPr lang="en-US" altLang="zh-CN" i="1"/>
              <a:t>A</a:t>
            </a:r>
            <a:r>
              <a:rPr lang="en-US" altLang="zh-CN"/>
              <a:t>, </a:t>
            </a:r>
            <a:r>
              <a:rPr lang="en-US" altLang="zh-CN" i="1"/>
              <a:t>B</a:t>
            </a:r>
            <a:r>
              <a:rPr lang="en-US" altLang="zh-CN"/>
              <a:t>, </a:t>
            </a:r>
            <a:r>
              <a:rPr lang="en-US" altLang="zh-CN" i="1"/>
              <a:t>A</a:t>
            </a:r>
            <a:r>
              <a:rPr lang="en-US" altLang="zh-CN" b="0" i="1" baseline="-25000"/>
              <a:t>i</a:t>
            </a:r>
            <a:r>
              <a:rPr lang="en-US" altLang="zh-CN"/>
              <a:t> (</a:t>
            </a:r>
            <a:r>
              <a:rPr lang="en-US" altLang="zh-CN" b="0" i="1"/>
              <a:t>i</a:t>
            </a:r>
            <a:r>
              <a:rPr lang="en-US" altLang="zh-CN" i="1"/>
              <a:t> </a:t>
            </a:r>
            <a:r>
              <a:rPr lang="en-US" altLang="zh-CN"/>
              <a:t>= 1, 2, </a:t>
            </a:r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/>
              <a:t> , </a:t>
            </a:r>
            <a:r>
              <a:rPr lang="en-US" altLang="zh-CN" b="0" i="1"/>
              <a:t>m</a:t>
            </a:r>
            <a:r>
              <a:rPr lang="en-US" altLang="zh-CN"/>
              <a:t>) </a:t>
            </a:r>
            <a:r>
              <a:rPr lang="zh-CN" altLang="en-US"/>
              <a:t>为 </a:t>
            </a:r>
            <a:r>
              <a:rPr lang="en-US" altLang="zh-CN" b="0" i="1"/>
              <a:t>n</a:t>
            </a:r>
            <a:r>
              <a:rPr lang="en-US" altLang="zh-CN"/>
              <a:t> </a:t>
            </a:r>
            <a:r>
              <a:rPr lang="zh-CN" altLang="en-US"/>
              <a:t>阶可逆矩阵</a:t>
            </a:r>
            <a:r>
              <a:rPr lang="en-US" altLang="zh-CN"/>
              <a:t>, </a:t>
            </a:r>
            <a:r>
              <a:rPr lang="en-US" altLang="zh-CN" b="0" i="1"/>
              <a:t>k</a:t>
            </a:r>
            <a:r>
              <a:rPr lang="en-US" altLang="zh-CN"/>
              <a:t> </a:t>
            </a:r>
            <a:r>
              <a:rPr lang="zh-CN" altLang="en-US"/>
              <a:t>为非零</a:t>
            </a:r>
          </a:p>
        </p:txBody>
      </p:sp>
      <p:sp>
        <p:nvSpPr>
          <p:cNvPr id="12325" name="Rectangle 37">
            <a:extLst>
              <a:ext uri="{FF2B5EF4-FFF2-40B4-BE49-F238E27FC236}">
                <a16:creationId xmlns:a16="http://schemas.microsoft.com/office/drawing/2014/main" id="{8EE72C83-D20A-1B96-9598-9272B4AA6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350" y="2239963"/>
            <a:ext cx="1701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常数，则 </a:t>
            </a:r>
          </a:p>
        </p:txBody>
      </p:sp>
      <p:sp>
        <p:nvSpPr>
          <p:cNvPr id="12326" name="Rectangle 38">
            <a:extLst>
              <a:ext uri="{FF2B5EF4-FFF2-40B4-BE49-F238E27FC236}">
                <a16:creationId xmlns:a16="http://schemas.microsoft.com/office/drawing/2014/main" id="{DA192ACD-8224-53E4-A86D-57323C044F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2255838"/>
            <a:ext cx="43576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/>
              <a:t>A</a:t>
            </a:r>
            <a:r>
              <a:rPr lang="en-US" altLang="zh-CN" baseline="30000">
                <a:latin typeface="黑体" panose="02010609060101010101" pitchFamily="49" charset="-122"/>
              </a:rPr>
              <a:t>-</a:t>
            </a:r>
            <a:r>
              <a:rPr lang="en-US" altLang="zh-CN" baseline="30000"/>
              <a:t>1</a:t>
            </a:r>
            <a:r>
              <a:rPr lang="en-US" altLang="zh-CN"/>
              <a:t>, </a:t>
            </a:r>
            <a:r>
              <a:rPr lang="en-US" altLang="zh-CN" b="0" i="1"/>
              <a:t>k</a:t>
            </a:r>
            <a:r>
              <a:rPr lang="en-US" altLang="zh-CN" i="1"/>
              <a:t>A</a:t>
            </a:r>
            <a:r>
              <a:rPr lang="en-US" altLang="zh-CN"/>
              <a:t>, </a:t>
            </a:r>
            <a:r>
              <a:rPr lang="en-US" altLang="zh-CN" i="1"/>
              <a:t>AB</a:t>
            </a:r>
            <a:r>
              <a:rPr lang="en-US" altLang="zh-CN"/>
              <a:t>, </a:t>
            </a:r>
            <a:r>
              <a:rPr lang="en-US" altLang="zh-CN" i="1"/>
              <a:t>A</a:t>
            </a:r>
            <a:r>
              <a:rPr lang="en-US" altLang="zh-CN" baseline="-25000"/>
              <a:t>1</a:t>
            </a:r>
            <a:r>
              <a:rPr lang="en-US" altLang="zh-CN" i="1"/>
              <a:t>A</a:t>
            </a:r>
            <a:r>
              <a:rPr lang="en-US" altLang="zh-CN" baseline="-25000"/>
              <a:t>2 </a:t>
            </a:r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/>
              <a:t> </a:t>
            </a:r>
            <a:r>
              <a:rPr lang="en-US" altLang="zh-CN" i="1"/>
              <a:t>A</a:t>
            </a:r>
            <a:r>
              <a:rPr lang="en-US" altLang="zh-CN" b="0" i="1" baseline="-25000"/>
              <a:t>m</a:t>
            </a:r>
            <a:r>
              <a:rPr lang="en-US" altLang="zh-CN"/>
              <a:t> , </a:t>
            </a:r>
            <a:r>
              <a:rPr lang="en-US" altLang="zh-CN" i="1"/>
              <a:t>A</a:t>
            </a:r>
            <a:r>
              <a:rPr lang="en-US" altLang="zh-CN" baseline="30000"/>
              <a:t>T</a:t>
            </a:r>
            <a:r>
              <a:rPr lang="en-US" altLang="zh-CN" i="1"/>
              <a:t> </a:t>
            </a:r>
          </a:p>
        </p:txBody>
      </p:sp>
      <p:sp>
        <p:nvSpPr>
          <p:cNvPr id="12327" name="Rectangle 39">
            <a:extLst>
              <a:ext uri="{FF2B5EF4-FFF2-40B4-BE49-F238E27FC236}">
                <a16:creationId xmlns:a16="http://schemas.microsoft.com/office/drawing/2014/main" id="{BCC622DC-3A54-5E1F-1FDE-C7BD9CFEA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5663" y="2251075"/>
            <a:ext cx="3028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也都是可逆矩阵，</a:t>
            </a:r>
          </a:p>
        </p:txBody>
      </p:sp>
      <p:sp>
        <p:nvSpPr>
          <p:cNvPr id="12328" name="Rectangle 40">
            <a:extLst>
              <a:ext uri="{FF2B5EF4-FFF2-40B4-BE49-F238E27FC236}">
                <a16:creationId xmlns:a16="http://schemas.microsoft.com/office/drawing/2014/main" id="{B011A8F6-8292-ACDC-F7A8-E2B2186A0A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3513138"/>
            <a:ext cx="34940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(1)       </a:t>
            </a:r>
            <a:r>
              <a:rPr lang="en-US" altLang="zh-CN"/>
              <a:t>(</a:t>
            </a:r>
            <a:r>
              <a:rPr lang="en-US" altLang="zh-CN" i="1"/>
              <a:t>A</a:t>
            </a:r>
            <a:r>
              <a:rPr lang="en-US" altLang="zh-CN" baseline="30000">
                <a:latin typeface="黑体" panose="02010609060101010101" pitchFamily="49" charset="-122"/>
              </a:rPr>
              <a:t>-</a:t>
            </a:r>
            <a:r>
              <a:rPr lang="en-US" altLang="zh-CN" baseline="30000"/>
              <a:t>1</a:t>
            </a:r>
            <a:r>
              <a:rPr lang="en-US" altLang="zh-CN"/>
              <a:t>)</a:t>
            </a:r>
            <a:r>
              <a:rPr lang="en-US" altLang="zh-CN" baseline="30000">
                <a:latin typeface="黑体" panose="02010609060101010101" pitchFamily="49" charset="-122"/>
              </a:rPr>
              <a:t>-</a:t>
            </a:r>
            <a:r>
              <a:rPr lang="en-US" altLang="zh-CN" baseline="30000"/>
              <a:t>1</a:t>
            </a:r>
            <a:r>
              <a:rPr lang="en-US" altLang="zh-CN"/>
              <a:t> = </a:t>
            </a:r>
            <a:r>
              <a:rPr lang="en-US" altLang="zh-CN" i="1"/>
              <a:t>A</a:t>
            </a:r>
            <a:r>
              <a:rPr lang="en-US" altLang="zh-CN"/>
              <a:t>;</a:t>
            </a:r>
          </a:p>
        </p:txBody>
      </p:sp>
      <p:sp>
        <p:nvSpPr>
          <p:cNvPr id="12329" name="Rectangle 41">
            <a:extLst>
              <a:ext uri="{FF2B5EF4-FFF2-40B4-BE49-F238E27FC236}">
                <a16:creationId xmlns:a16="http://schemas.microsoft.com/office/drawing/2014/main" id="{03968DB9-DD72-A494-F2B6-F638070B3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4960938"/>
            <a:ext cx="4419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(3)       </a:t>
            </a:r>
            <a:r>
              <a:rPr lang="en-US" altLang="zh-CN"/>
              <a:t>(</a:t>
            </a:r>
            <a:r>
              <a:rPr lang="en-US" altLang="zh-CN" i="1"/>
              <a:t>AB</a:t>
            </a:r>
            <a:r>
              <a:rPr lang="en-US" altLang="zh-CN"/>
              <a:t>)</a:t>
            </a:r>
            <a:r>
              <a:rPr lang="en-US" altLang="zh-CN" baseline="30000">
                <a:latin typeface="黑体" panose="02010609060101010101" pitchFamily="49" charset="-122"/>
              </a:rPr>
              <a:t>-</a:t>
            </a:r>
            <a:r>
              <a:rPr lang="en-US" altLang="zh-CN" baseline="30000"/>
              <a:t>1</a:t>
            </a:r>
            <a:r>
              <a:rPr lang="en-US" altLang="zh-CN"/>
              <a:t> = </a:t>
            </a:r>
            <a:r>
              <a:rPr lang="en-US" altLang="zh-CN" i="1"/>
              <a:t>B</a:t>
            </a:r>
            <a:r>
              <a:rPr lang="en-US" altLang="zh-CN" baseline="30000">
                <a:latin typeface="黑体" panose="02010609060101010101" pitchFamily="49" charset="-122"/>
              </a:rPr>
              <a:t>-</a:t>
            </a:r>
            <a:r>
              <a:rPr lang="en-US" altLang="zh-CN" baseline="30000"/>
              <a:t>1</a:t>
            </a:r>
            <a:r>
              <a:rPr lang="en-US" altLang="zh-CN" i="1"/>
              <a:t>A</a:t>
            </a:r>
            <a:r>
              <a:rPr lang="en-US" altLang="zh-CN" baseline="30000">
                <a:latin typeface="黑体" panose="02010609060101010101" pitchFamily="49" charset="-122"/>
              </a:rPr>
              <a:t>-</a:t>
            </a:r>
            <a:r>
              <a:rPr lang="en-US" altLang="zh-CN" baseline="30000"/>
              <a:t>1</a:t>
            </a:r>
            <a:r>
              <a:rPr lang="en-US" altLang="zh-CN"/>
              <a:t>,</a:t>
            </a:r>
          </a:p>
        </p:txBody>
      </p:sp>
      <p:sp>
        <p:nvSpPr>
          <p:cNvPr id="12330" name="Rectangle 42">
            <a:extLst>
              <a:ext uri="{FF2B5EF4-FFF2-40B4-BE49-F238E27FC236}">
                <a16:creationId xmlns:a16="http://schemas.microsoft.com/office/drawing/2014/main" id="{EB5D1974-07D1-7F8D-4279-F8A2A42ED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6588" y="5646738"/>
            <a:ext cx="5410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 (</a:t>
            </a:r>
            <a:r>
              <a:rPr lang="en-US" altLang="zh-CN" i="1"/>
              <a:t>A</a:t>
            </a:r>
            <a:r>
              <a:rPr lang="en-US" altLang="zh-CN" baseline="-25000"/>
              <a:t>1</a:t>
            </a:r>
            <a:r>
              <a:rPr lang="en-US" altLang="zh-CN" i="1"/>
              <a:t>A</a:t>
            </a:r>
            <a:r>
              <a:rPr lang="en-US" altLang="zh-CN" baseline="-25000"/>
              <a:t>2 </a:t>
            </a:r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/>
              <a:t> </a:t>
            </a:r>
            <a:r>
              <a:rPr lang="en-US" altLang="zh-CN" i="1"/>
              <a:t>A</a:t>
            </a:r>
            <a:r>
              <a:rPr lang="en-US" altLang="zh-CN" b="0" i="1" baseline="-25000"/>
              <a:t>m</a:t>
            </a:r>
            <a:r>
              <a:rPr lang="en-US" altLang="zh-CN"/>
              <a:t>)</a:t>
            </a:r>
            <a:r>
              <a:rPr lang="en-US" altLang="zh-CN" baseline="30000">
                <a:latin typeface="黑体" panose="02010609060101010101" pitchFamily="49" charset="-122"/>
              </a:rPr>
              <a:t>-</a:t>
            </a:r>
            <a:r>
              <a:rPr lang="en-US" altLang="zh-CN" baseline="30000"/>
              <a:t>1</a:t>
            </a:r>
            <a:r>
              <a:rPr lang="en-US" altLang="zh-CN"/>
              <a:t> = </a:t>
            </a:r>
            <a:r>
              <a:rPr lang="en-US" altLang="zh-CN" i="1"/>
              <a:t>A</a:t>
            </a:r>
            <a:r>
              <a:rPr lang="en-US" altLang="zh-CN" b="0" i="1" baseline="-25000"/>
              <a:t>m</a:t>
            </a:r>
            <a:r>
              <a:rPr lang="en-US" altLang="zh-CN" baseline="30000">
                <a:latin typeface="黑体" panose="02010609060101010101" pitchFamily="49" charset="-122"/>
              </a:rPr>
              <a:t>-</a:t>
            </a:r>
            <a:r>
              <a:rPr lang="en-US" altLang="zh-CN" baseline="30000"/>
              <a:t>1 </a:t>
            </a:r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/>
              <a:t> </a:t>
            </a:r>
            <a:r>
              <a:rPr lang="en-US" altLang="zh-CN" i="1"/>
              <a:t>A</a:t>
            </a:r>
            <a:r>
              <a:rPr lang="en-US" altLang="zh-CN" baseline="-25000"/>
              <a:t>2</a:t>
            </a:r>
            <a:r>
              <a:rPr lang="en-US" altLang="zh-CN" baseline="30000">
                <a:latin typeface="黑体" panose="02010609060101010101" pitchFamily="49" charset="-122"/>
              </a:rPr>
              <a:t>-</a:t>
            </a:r>
            <a:r>
              <a:rPr lang="en-US" altLang="zh-CN" baseline="30000"/>
              <a:t>1</a:t>
            </a:r>
            <a:r>
              <a:rPr lang="en-US" altLang="zh-CN" i="1"/>
              <a:t>A</a:t>
            </a:r>
            <a:r>
              <a:rPr lang="en-US" altLang="zh-CN" baseline="-25000"/>
              <a:t>1</a:t>
            </a:r>
            <a:r>
              <a:rPr lang="en-US" altLang="zh-CN" baseline="30000">
                <a:latin typeface="黑体" panose="02010609060101010101" pitchFamily="49" charset="-122"/>
              </a:rPr>
              <a:t>-</a:t>
            </a:r>
            <a:r>
              <a:rPr lang="en-US" altLang="zh-CN" baseline="30000"/>
              <a:t>1</a:t>
            </a:r>
            <a:r>
              <a:rPr lang="en-US" altLang="zh-CN"/>
              <a:t> ;</a:t>
            </a:r>
          </a:p>
        </p:txBody>
      </p:sp>
      <p:sp>
        <p:nvSpPr>
          <p:cNvPr id="12334" name="Text Box 46">
            <a:extLst>
              <a:ext uri="{FF2B5EF4-FFF2-40B4-BE49-F238E27FC236}">
                <a16:creationId xmlns:a16="http://schemas.microsoft.com/office/drawing/2014/main" id="{67C68994-DFB1-7823-706B-5294496544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0" y="2924175"/>
            <a:ext cx="16557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且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2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24" grpId="0" build="p" autoUpdateAnimBg="0"/>
      <p:bldP spid="12325" grpId="0" build="p" autoUpdateAnimBg="0" advAuto="0"/>
      <p:bldP spid="12326" grpId="0" build="p" autoUpdateAnimBg="0" advAuto="1000"/>
      <p:bldP spid="12327" grpId="0" build="p" autoUpdateAnimBg="0" advAuto="0"/>
      <p:bldP spid="12328" grpId="0" build="p" autoUpdateAnimBg="0"/>
      <p:bldP spid="12329" grpId="0" build="p" autoUpdateAnimBg="0"/>
      <p:bldP spid="12330" grpId="0" build="p" autoUpdateAnimBg="0" advAuto="1000"/>
      <p:bldP spid="123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2" name="Text Box 10">
            <a:extLst>
              <a:ext uri="{FF2B5EF4-FFF2-40B4-BE49-F238E27FC236}">
                <a16:creationId xmlns:a16="http://schemas.microsoft.com/office/drawing/2014/main" id="{3141ED3E-890D-D4DC-C712-1889C4275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817563"/>
            <a:ext cx="6324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 </a:t>
            </a:r>
            <a:r>
              <a:rPr lang="en-US" altLang="zh-CN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(4)     </a:t>
            </a:r>
            <a:r>
              <a:rPr lang="en-US" altLang="zh-CN"/>
              <a:t> (</a:t>
            </a:r>
            <a:r>
              <a:rPr lang="en-US" altLang="zh-CN" i="1"/>
              <a:t>A</a:t>
            </a:r>
            <a:r>
              <a:rPr lang="en-US" altLang="zh-CN" baseline="30000"/>
              <a:t>T</a:t>
            </a:r>
            <a:r>
              <a:rPr lang="en-US" altLang="zh-CN"/>
              <a:t>)</a:t>
            </a:r>
            <a:r>
              <a:rPr lang="en-US" altLang="zh-CN" baseline="30000">
                <a:latin typeface="黑体" panose="02010609060101010101" pitchFamily="49" charset="-122"/>
              </a:rPr>
              <a:t>-</a:t>
            </a:r>
            <a:r>
              <a:rPr lang="en-US" altLang="zh-CN" baseline="30000"/>
              <a:t>1</a:t>
            </a:r>
            <a:r>
              <a:rPr lang="en-US" altLang="zh-CN"/>
              <a:t> = (</a:t>
            </a:r>
            <a:r>
              <a:rPr lang="en-US" altLang="zh-CN" i="1"/>
              <a:t>A</a:t>
            </a:r>
            <a:r>
              <a:rPr lang="en-US" altLang="zh-CN" baseline="30000">
                <a:latin typeface="黑体" panose="02010609060101010101" pitchFamily="49" charset="-122"/>
              </a:rPr>
              <a:t>-</a:t>
            </a:r>
            <a:r>
              <a:rPr lang="en-US" altLang="zh-CN" baseline="30000"/>
              <a:t>1</a:t>
            </a:r>
            <a:r>
              <a:rPr lang="en-US" altLang="zh-CN"/>
              <a:t>)</a:t>
            </a:r>
            <a:r>
              <a:rPr lang="en-US" altLang="zh-CN" baseline="30000"/>
              <a:t>T</a:t>
            </a:r>
            <a:r>
              <a:rPr lang="en-US" altLang="zh-CN"/>
              <a:t> ;</a:t>
            </a:r>
          </a:p>
        </p:txBody>
      </p:sp>
      <p:grpSp>
        <p:nvGrpSpPr>
          <p:cNvPr id="13359" name="Group 47">
            <a:extLst>
              <a:ext uri="{FF2B5EF4-FFF2-40B4-BE49-F238E27FC236}">
                <a16:creationId xmlns:a16="http://schemas.microsoft.com/office/drawing/2014/main" id="{1BF22CB5-69CF-098E-3A61-3EDA561B4312}"/>
              </a:ext>
            </a:extLst>
          </p:cNvPr>
          <p:cNvGrpSpPr>
            <a:grpSpLocks/>
          </p:cNvGrpSpPr>
          <p:nvPr/>
        </p:nvGrpSpPr>
        <p:grpSpPr bwMode="auto">
          <a:xfrm>
            <a:off x="993775" y="1336675"/>
            <a:ext cx="2851150" cy="1219200"/>
            <a:chOff x="816" y="666"/>
            <a:chExt cx="1796" cy="768"/>
          </a:xfrm>
        </p:grpSpPr>
        <p:sp>
          <p:nvSpPr>
            <p:cNvPr id="13323" name="Text Box 11">
              <a:extLst>
                <a:ext uri="{FF2B5EF4-FFF2-40B4-BE49-F238E27FC236}">
                  <a16:creationId xmlns:a16="http://schemas.microsoft.com/office/drawing/2014/main" id="{98F529A9-B190-4AAD-7EE2-F7CC7A9DFB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" y="858"/>
              <a:ext cx="7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(5)</a:t>
              </a:r>
            </a:p>
          </p:txBody>
        </p:sp>
        <p:graphicFrame>
          <p:nvGraphicFramePr>
            <p:cNvPr id="13324" name="Object 12">
              <a:extLst>
                <a:ext uri="{FF2B5EF4-FFF2-40B4-BE49-F238E27FC236}">
                  <a16:creationId xmlns:a16="http://schemas.microsoft.com/office/drawing/2014/main" id="{20E1A60D-F548-432E-00B7-62DB818BCE0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95" y="666"/>
            <a:ext cx="1117" cy="7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711000" imgH="419040" progId="Equation.3">
                    <p:embed/>
                  </p:oleObj>
                </mc:Choice>
                <mc:Fallback>
                  <p:oleObj name="Equation" r:id="rId2" imgW="711000" imgH="419040" progId="Equation.3">
                    <p:embed/>
                    <p:pic>
                      <p:nvPicPr>
                        <p:cNvPr id="13324" name="Object 12">
                          <a:extLst>
                            <a:ext uri="{FF2B5EF4-FFF2-40B4-BE49-F238E27FC236}">
                              <a16:creationId xmlns:a16="http://schemas.microsoft.com/office/drawing/2014/main" id="{20E1A60D-F548-432E-00B7-62DB818BCE0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95" y="666"/>
                          <a:ext cx="1117" cy="7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326" name="Text Box 14">
            <a:extLst>
              <a:ext uri="{FF2B5EF4-FFF2-40B4-BE49-F238E27FC236}">
                <a16:creationId xmlns:a16="http://schemas.microsoft.com/office/drawing/2014/main" id="{9D17BC85-7B0B-DC9F-740E-B423B950E5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3775" y="2570163"/>
            <a:ext cx="7239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6</a:t>
            </a:r>
            <a:r>
              <a:rPr lang="en-US" altLang="zh-CN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    </a:t>
            </a:r>
            <a:r>
              <a:rPr lang="en-US" altLang="zh-CN"/>
              <a:t> (</a:t>
            </a:r>
            <a:r>
              <a:rPr lang="en-US" altLang="zh-CN" i="1"/>
              <a:t>A</a:t>
            </a:r>
            <a:r>
              <a:rPr lang="en-US" altLang="zh-CN" b="0" i="1" baseline="30000"/>
              <a:t>m</a:t>
            </a:r>
            <a:r>
              <a:rPr lang="en-US" altLang="zh-CN"/>
              <a:t>)</a:t>
            </a:r>
            <a:r>
              <a:rPr lang="en-US" altLang="zh-CN" baseline="30000">
                <a:latin typeface="黑体" panose="02010609060101010101" pitchFamily="49" charset="-122"/>
              </a:rPr>
              <a:t>-</a:t>
            </a:r>
            <a:r>
              <a:rPr lang="en-US" altLang="zh-CN" baseline="30000"/>
              <a:t>1</a:t>
            </a:r>
            <a:r>
              <a:rPr lang="en-US" altLang="zh-CN"/>
              <a:t> = (</a:t>
            </a:r>
            <a:r>
              <a:rPr lang="en-US" altLang="zh-CN" i="1"/>
              <a:t>A</a:t>
            </a:r>
            <a:r>
              <a:rPr lang="en-US" altLang="zh-CN" baseline="30000">
                <a:latin typeface="黑体" panose="02010609060101010101" pitchFamily="49" charset="-122"/>
              </a:rPr>
              <a:t>-</a:t>
            </a:r>
            <a:r>
              <a:rPr lang="en-US" altLang="zh-CN" baseline="30000"/>
              <a:t>1</a:t>
            </a:r>
            <a:r>
              <a:rPr lang="en-US" altLang="zh-CN"/>
              <a:t>)</a:t>
            </a:r>
            <a:r>
              <a:rPr lang="en-US" altLang="zh-CN" b="0" i="1" baseline="30000"/>
              <a:t>m</a:t>
            </a:r>
            <a:r>
              <a:rPr lang="en-US" altLang="zh-CN"/>
              <a:t> , </a:t>
            </a:r>
            <a:r>
              <a:rPr lang="en-US" altLang="zh-CN" b="0" i="1"/>
              <a:t>m</a:t>
            </a:r>
            <a:r>
              <a:rPr lang="en-US" altLang="zh-CN"/>
              <a:t> </a:t>
            </a:r>
            <a:r>
              <a:rPr lang="zh-CN" altLang="zh-CN"/>
              <a:t>为正整数</a:t>
            </a:r>
            <a:r>
              <a:rPr lang="en-US" altLang="zh-CN"/>
              <a:t>.</a:t>
            </a:r>
          </a:p>
        </p:txBody>
      </p:sp>
      <p:graphicFrame>
        <p:nvGraphicFramePr>
          <p:cNvPr id="13354" name="Object 42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A2F745D1-E098-1922-6700-0EA8BB5D1B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42988" y="3322638"/>
          <a:ext cx="936625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4" imgW="4530771" imgH="3396846" progId="PowerPoint.Show.8">
                  <p:embed/>
                </p:oleObj>
              </mc:Choice>
              <mc:Fallback>
                <p:oleObj name="演示文稿" r:id="rId4" imgW="4530771" imgH="3396846" progId="PowerPoint.Show.8">
                  <p:embed/>
                  <p:pic>
                    <p:nvPicPr>
                      <p:cNvPr id="13354" name="Object 42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A2F745D1-E098-1922-6700-0EA8BB5D1B9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766" t="14305" r="75990" b="77292"/>
                      <a:stretch>
                        <a:fillRect/>
                      </a:stretch>
                    </p:blipFill>
                    <p:spPr bwMode="auto">
                      <a:xfrm>
                        <a:off x="1042988" y="3322638"/>
                        <a:ext cx="936625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355" name="Picture 43">
            <a:extLst>
              <a:ext uri="{FF2B5EF4-FFF2-40B4-BE49-F238E27FC236}">
                <a16:creationId xmlns:a16="http://schemas.microsoft.com/office/drawing/2014/main" id="{C5876CF1-C567-4E43-B918-CB7E44AF4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5" y="3498850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57" name="Picture 45">
            <a:extLst>
              <a:ext uri="{FF2B5EF4-FFF2-40B4-BE49-F238E27FC236}">
                <a16:creationId xmlns:a16="http://schemas.microsoft.com/office/drawing/2014/main" id="{C40E2128-919D-92E7-50FE-F76B8C005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813" y="3498850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360" name="Object 48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9F237D2D-FD56-822C-7A30-116A56D1BD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71775" y="3322638"/>
          <a:ext cx="936625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7" imgW="4530771" imgH="3396846" progId="PowerPoint.Show.8">
                  <p:embed/>
                </p:oleObj>
              </mc:Choice>
              <mc:Fallback>
                <p:oleObj name="演示文稿" r:id="rId7" imgW="4530771" imgH="3396846" progId="PowerPoint.Show.8">
                  <p:embed/>
                  <p:pic>
                    <p:nvPicPr>
                      <p:cNvPr id="13360" name="Object 48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9F237D2D-FD56-822C-7A30-116A56D1BD8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766" t="14305" r="75990" b="77292"/>
                      <a:stretch>
                        <a:fillRect/>
                      </a:stretch>
                    </p:blipFill>
                    <p:spPr bwMode="auto">
                      <a:xfrm>
                        <a:off x="2771775" y="3322638"/>
                        <a:ext cx="936625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2" grpId="0" build="p" autoUpdateAnimBg="0"/>
      <p:bldP spid="13326" grpId="0" build="p" autoUpdateAnimBg="0"/>
    </p:bldLst>
  </p:timing>
</p:sld>
</file>

<file path=ppt/theme/theme1.xml><?xml version="1.0" encoding="utf-8"?>
<a:theme xmlns:a="http://schemas.openxmlformats.org/drawingml/2006/main" name="新模板">
  <a:themeElements>
    <a:clrScheme name="新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新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新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Ed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sz="2000" b="0" i="0" u="none" strike="noStrike" cap="none" normalizeH="0" baseline="0" smtClean="0">
            <a:ln>
              <a:noFill/>
            </a:ln>
            <a:solidFill>
              <a:srgbClr val="006699"/>
            </a:solidFill>
            <a:effectLst/>
            <a:latin typeface="Palatino Linotype" panose="0204050205050503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sz="2000" b="0" i="0" u="none" strike="noStrike" cap="none" normalizeH="0" baseline="0" smtClean="0">
            <a:ln>
              <a:noFill/>
            </a:ln>
            <a:solidFill>
              <a:srgbClr val="006699"/>
            </a:solidFill>
            <a:effectLst/>
            <a:latin typeface="Palatino Linotype" panose="0204050205050503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F:\线性代数演算系统\模板\新模板.POT</Template>
  <TotalTime>489</TotalTime>
  <Words>768</Words>
  <Application>Microsoft Office PowerPoint</Application>
  <PresentationFormat>全屏显示(4:3)</PresentationFormat>
  <Paragraphs>81</Paragraphs>
  <Slides>18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18</vt:i4>
      </vt:variant>
    </vt:vector>
  </HeadingPairs>
  <TitlesOfParts>
    <vt:vector size="33" baseType="lpstr">
      <vt:lpstr>等线</vt:lpstr>
      <vt:lpstr>黑体</vt:lpstr>
      <vt:lpstr>楷体_GB2312</vt:lpstr>
      <vt:lpstr>微软雅黑</vt:lpstr>
      <vt:lpstr>微软雅黑 Light</vt:lpstr>
      <vt:lpstr>Arial</vt:lpstr>
      <vt:lpstr>Palatino Linotype</vt:lpstr>
      <vt:lpstr>Times New Roman</vt:lpstr>
      <vt:lpstr>Wingdings</vt:lpstr>
      <vt:lpstr>新模板</vt:lpstr>
      <vt:lpstr>1_Edge</vt:lpstr>
      <vt:lpstr>Equation</vt:lpstr>
      <vt:lpstr>Presentation</vt:lpstr>
      <vt:lpstr>演示文稿</vt:lpstr>
      <vt:lpstr>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番茄花园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番茄花园</dc:creator>
  <cp:lastModifiedBy>Min Wenwen</cp:lastModifiedBy>
  <cp:revision>71</cp:revision>
  <dcterms:created xsi:type="dcterms:W3CDTF">2007-02-06T02:29:02Z</dcterms:created>
  <dcterms:modified xsi:type="dcterms:W3CDTF">2022-10-11T06:23:08Z</dcterms:modified>
</cp:coreProperties>
</file>